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10287000" cx="18288000"/>
  <p:notesSz cx="6858000" cy="9144000"/>
  <p:embeddedFontLst>
    <p:embeddedFont>
      <p:font typeface="Anton"/>
      <p:regular r:id="rId67"/>
    </p:embeddedFont>
    <p:embeddedFont>
      <p:font typeface="Caveat"/>
      <p:regular r:id="rId68"/>
      <p:bold r:id="rId69"/>
    </p:embeddedFont>
    <p:embeddedFont>
      <p:font typeface="Quicksand"/>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54C152-B009-4B17-9486-26F75E5D7529}">
  <a:tblStyle styleId="{5C54C152-B009-4B17-9486-26F75E5D75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Quicksan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Caveat-regular.fntdata"/><Relationship Id="rId23" Type="http://schemas.openxmlformats.org/officeDocument/2006/relationships/slide" Target="slides/slide17.xml"/><Relationship Id="rId67" Type="http://schemas.openxmlformats.org/officeDocument/2006/relationships/font" Target="fonts/Anton-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avea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0" name="Google Shape;310;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11" name="Google Shape;311;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4" name="Google Shape;314;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7" name="Google Shape;327;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8" name="Google Shape;328;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1" name="Google Shape;331;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4" name="Google Shape;344;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45" name="Google Shape;345;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8" name="Google Shape;348;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1" name="Google Shape;361;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2" name="Google Shape;362;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5" name="Google Shape;365;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6" name="Google Shape;376;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77" name="Google Shape;377;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0" name="Google Shape;380;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5" name="Google Shape;405;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06" name="Google Shape;406;p1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9" name="Google Shape;409;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4" name="Google Shape;434;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35" name="Google Shape;435;p1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8" name="Google Shape;438;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1" name="Google Shape;451;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52" name="Google Shape;452;p1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5" name="Google Shape;455;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8" name="Google Shape;468;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69" name="Google Shape;469;p1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2" name="Google Shape;472;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5" name="Google Shape;485;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86" name="Google Shape;486;p1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9" name="Google Shape;489;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 name="Google Shape;105;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6" name="Google Shape;106;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 name="Google Shape;109;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2" name="Google Shape;502;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03" name="Google Shape;503;p2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6" name="Google Shape;506;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9" name="Google Shape;519;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20" name="Google Shape;520;p2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3" name="Google Shape;523;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6" name="Google Shape;536;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37" name="Google Shape;537;p2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0" name="Google Shape;540;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3" name="Google Shape;553;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54" name="Google Shape;554;p2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7" name="Google Shape;557;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68" name="Google Shape;568;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69" name="Google Shape;569;p2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2" name="Google Shape;572;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85" name="Google Shape;585;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86" name="Google Shape;586;p2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89" name="Google Shape;589;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2" name="Google Shape;602;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03" name="Google Shape;603;p2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6" name="Google Shape;606;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19" name="Google Shape;619;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20" name="Google Shape;620;p2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23" name="Google Shape;623;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36" name="Google Shape;636;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37" name="Google Shape;637;p2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0" name="Google Shape;640;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53" name="Google Shape;653;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54" name="Google Shape;654;p2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57" name="Google Shape;657;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76" name="Google Shape;176;p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9" name="Google Shape;179;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6955a069a_8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70" name="Google Shape;670;g316955a069a_8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71" name="Google Shape;671;g316955a069a_8_0: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316955a069a_8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g316955a069a_8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74" name="Google Shape;674;g316955a069a_8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d6874fa44_2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87" name="Google Shape;687;g31d6874fa44_2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88" name="Google Shape;688;g31d6874fa44_2_0: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31d6874fa44_2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31d6874fa44_2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91" name="Google Shape;691;g31d6874fa44_2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4" name="Google Shape;704;p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05" name="Google Shape;705;p3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3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3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8" name="Google Shape;708;p3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d1e93daad_0_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0" name="Google Shape;720;g31d1e93daad_0_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21" name="Google Shape;721;g31d1e93daad_0_2: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31d1e93daad_0_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31d1e93daad_0_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4" name="Google Shape;724;g31d1e93daad_0_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d1e93daad_0_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36" name="Google Shape;736;g31d1e93daad_0_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37" name="Google Shape;737;g31d1e93daad_0_18: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31d1e93daad_0_1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31d1e93daad_0_1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40" name="Google Shape;740;g31d1e93daad_0_1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1d1e93daad_0_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52" name="Google Shape;752;g31d1e93daad_0_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53" name="Google Shape;753;g31d1e93daad_0_34: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31d1e93daad_0_3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g31d1e93daad_0_3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56" name="Google Shape;756;g31d1e93daad_0_3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1d1e93daad_0_5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8" name="Google Shape;768;g31d1e93daad_0_5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69" name="Google Shape;769;g31d1e93daad_0_50: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g31d1e93daad_0_5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31d1e93daad_0_5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2" name="Google Shape;772;g31d1e93daad_0_5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d1e93daad_0_6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4" name="Google Shape;784;g31d1e93daad_0_6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85" name="Google Shape;785;g31d1e93daad_0_66: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g31d1e93daad_0_6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31d1e93daad_0_6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88" name="Google Shape;788;g31d1e93daad_0_6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1d1e93daad_0_8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0" name="Google Shape;800;g31d1e93daad_0_8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01" name="Google Shape;801;g31d1e93daad_0_82: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g31d1e93daad_0_8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g31d1e93daad_0_8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4" name="Google Shape;804;g31d1e93daad_0_8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3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16" name="Google Shape;816;p3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17" name="Google Shape;817;p3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3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3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20" name="Google Shape;820;p3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2" name="Google Shape;202;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03" name="Google Shape;203;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6" name="Google Shape;206;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1d1e93daad_0_10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32" name="Google Shape;832;g31d1e93daad_0_10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33" name="Google Shape;833;g31d1e93daad_0_100: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31d1e93daad_0_10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31d1e93daad_0_10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36" name="Google Shape;836;g31d1e93daad_0_10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48" name="Google Shape;848;p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49" name="Google Shape;849;p3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3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52" name="Google Shape;852;p3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168355f106_0_1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4" name="Google Shape;864;g3168355f106_0_1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65" name="Google Shape;865;g3168355f106_0_125: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3168355f106_0_12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3168355f106_0_12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8" name="Google Shape;868;g3168355f106_0_12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80" name="Google Shape;880;p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81" name="Google Shape;881;p4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4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4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84" name="Google Shape;884;p4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68355f106_0_17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96" name="Google Shape;896;g3168355f106_0_17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97" name="Google Shape;897;g3168355f106_0_174: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3168355f106_0_17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3168355f106_0_17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00" name="Google Shape;900;g3168355f106_0_17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168355f106_0_19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12" name="Google Shape;912;g3168355f106_0_19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13" name="Google Shape;913;g3168355f106_0_192: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3168355f106_0_19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g3168355f106_0_19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16" name="Google Shape;916;g3168355f106_0_19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68355f106_0_2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28" name="Google Shape;928;g3168355f106_0_2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29" name="Google Shape;929;g3168355f106_0_213: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3168355f106_0_21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3168355f106_0_21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32" name="Google Shape;932;g3168355f106_0_21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4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44" name="Google Shape;944;p4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45" name="Google Shape;945;p4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p4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4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48" name="Google Shape;948;p4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4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61" name="Google Shape;961;p4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62" name="Google Shape;962;p4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4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4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65" name="Google Shape;965;p4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1687667377_0_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77" name="Google Shape;977;g31687667377_0_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78" name="Google Shape;978;g31687667377_0_3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g31687667377_0_3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31687667377_0_3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81" name="Google Shape;981;g31687667377_0_3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9" name="Google Shape;229;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30" name="Google Shape;230;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3" name="Google Shape;233;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1687667377_0_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90" name="Google Shape;990;g31687667377_0_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91" name="Google Shape;991;g31687667377_0_2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g31687667377_0_2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g31687667377_0_2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94" name="Google Shape;994;g31687667377_0_2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03" name="Google Shape;1003;p5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04" name="Google Shape;1004;p5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5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5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07" name="Google Shape;1007;p5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1687667377_0_4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16" name="Google Shape;1016;g31687667377_0_4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17" name="Google Shape;1017;g31687667377_0_4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8" name="Google Shape;1018;g31687667377_0_4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g31687667377_0_4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20" name="Google Shape;1020;g31687667377_0_4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1687667377_0_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29" name="Google Shape;1029;g31687667377_0_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30" name="Google Shape;1030;g31687667377_0_1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g31687667377_0_1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g31687667377_0_1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33" name="Google Shape;1033;g31687667377_0_1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1d6874fa44_2_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42" name="Google Shape;1042;g31d6874fa44_2_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43" name="Google Shape;1043;g31d6874fa44_2_2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31d6874fa44_2_2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g31d6874fa44_2_2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46" name="Google Shape;1046;g31d6874fa44_2_2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1d6874fa44_2_5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5" name="Google Shape;1055;g31d6874fa44_2_5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56" name="Google Shape;1056;g31d6874fa44_2_5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31d6874fa44_2_5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g31d6874fa44_2_5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9" name="Google Shape;1059;g31d6874fa44_2_5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1d6874fa44_2_4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8" name="Google Shape;1068;g31d6874fa44_2_4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69" name="Google Shape;1069;g31d6874fa44_2_46: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g31d6874fa44_2_4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g31d6874fa44_2_4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2" name="Google Shape;1072;g31d6874fa44_2_4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1d6874fa44_2_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1" name="Google Shape;1081;g31d6874fa44_2_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82" name="Google Shape;1082;g31d6874fa44_2_3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31d6874fa44_2_3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g31d6874fa44_2_3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5" name="Google Shape;1085;g31d6874fa44_2_3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5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4" name="Google Shape;1094;p5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95" name="Google Shape;1095;p5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5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5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8" name="Google Shape;1098;p5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5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8" name="Google Shape;1108;p5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09" name="Google Shape;1109;p5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5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5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12" name="Google Shape;1112;p5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5" name="Google Shape;245;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46" name="Google Shape;246;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9" name="Google Shape;249;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5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23" name="Google Shape;1123;p5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24" name="Google Shape;1124;p5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5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5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27" name="Google Shape;1127;p5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1" name="Google Shape;261;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62" name="Google Shape;262;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5" name="Google Shape;265;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8" name="Google Shape;278;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9" name="Google Shape;279;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2" name="Google Shape;282;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5" name="Google Shape;295;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6" name="Google Shape;296;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9" name="Google Shape;299;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3.png"/><Relationship Id="rId10" Type="http://schemas.openxmlformats.org/officeDocument/2006/relationships/image" Target="../media/image16.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4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44.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44.png"/><Relationship Id="rId8"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44.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44.png"/><Relationship Id="rId8"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44.png"/><Relationship Id="rId8"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44.png"/><Relationship Id="rId8"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 Id="rId8"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 Id="rId8" Type="http://schemas.openxmlformats.org/officeDocument/2006/relationships/image" Target="../media/image5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 Id="rId8" Type="http://schemas.openxmlformats.org/officeDocument/2006/relationships/image" Target="../media/image5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 Id="rId8" Type="http://schemas.openxmlformats.org/officeDocument/2006/relationships/image" Target="../media/image6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 Id="rId8" Type="http://schemas.openxmlformats.org/officeDocument/2006/relationships/image" Target="../media/image5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 Id="rId8"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 Id="rId10" Type="http://schemas.openxmlformats.org/officeDocument/2006/relationships/image" Target="../media/image10.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 Id="rId7"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 Id="rId10" Type="http://schemas.openxmlformats.org/officeDocument/2006/relationships/image" Target="../media/image36.png"/><Relationship Id="rId9" Type="http://schemas.openxmlformats.org/officeDocument/2006/relationships/image" Target="../media/image31.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8.png"/><Relationship Id="rId7"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8.png"/><Relationship Id="rId6" Type="http://schemas.openxmlformats.org/officeDocument/2006/relationships/image" Target="../media/image8.png"/><Relationship Id="rId7" Type="http://schemas.openxmlformats.org/officeDocument/2006/relationships/image" Target="../media/image7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6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7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7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58.png"/><Relationship Id="rId5" Type="http://schemas.openxmlformats.org/officeDocument/2006/relationships/image" Target="../media/image8.png"/><Relationship Id="rId6" Type="http://schemas.openxmlformats.org/officeDocument/2006/relationships/image" Target="../media/image7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8.png"/><Relationship Id="rId6" Type="http://schemas.openxmlformats.org/officeDocument/2006/relationships/image" Target="../media/image8.png"/><Relationship Id="rId7" Type="http://schemas.openxmlformats.org/officeDocument/2006/relationships/hyperlink" Target="https://github.com/htmw/2024F-Bad-Ideas/wik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1" name="Shape 91"/>
        <p:cNvGrpSpPr/>
        <p:nvPr/>
      </p:nvGrpSpPr>
      <p:grpSpPr>
        <a:xfrm>
          <a:off x="0" y="0"/>
          <a:ext cx="0" cy="0"/>
          <a:chOff x="0" y="0"/>
          <a:chExt cx="0" cy="0"/>
        </a:xfrm>
      </p:grpSpPr>
      <p:sp>
        <p:nvSpPr>
          <p:cNvPr id="92" name="Google Shape;92;p13"/>
          <p:cNvSpPr/>
          <p:nvPr/>
        </p:nvSpPr>
        <p:spPr>
          <a:xfrm>
            <a:off x="-2133600" y="-628554"/>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1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3"/>
          <p:cNvSpPr/>
          <p:nvPr/>
        </p:nvSpPr>
        <p:spPr>
          <a:xfrm flipH="1">
            <a:off x="9938792" y="-1494889"/>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1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3"/>
          <p:cNvSpPr/>
          <p:nvPr/>
        </p:nvSpPr>
        <p:spPr>
          <a:xfrm>
            <a:off x="683089" y="9252299"/>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p:nvPr/>
        </p:nvSpPr>
        <p:spPr>
          <a:xfrm>
            <a:off x="0" y="6822364"/>
            <a:ext cx="7414546" cy="3464623"/>
          </a:xfrm>
          <a:custGeom>
            <a:rect b="b" l="l" r="r" t="t"/>
            <a:pathLst>
              <a:path extrusionOk="0" h="4619498" w="9886061">
                <a:moveTo>
                  <a:pt x="0" y="0"/>
                </a:moveTo>
                <a:lnTo>
                  <a:pt x="9886061" y="0"/>
                </a:lnTo>
                <a:lnTo>
                  <a:pt x="9886061" y="4619498"/>
                </a:lnTo>
                <a:lnTo>
                  <a:pt x="0" y="4619498"/>
                </a:lnTo>
                <a:lnTo>
                  <a:pt x="0" y="0"/>
                </a:lnTo>
                <a:close/>
              </a:path>
            </a:pathLst>
          </a:custGeom>
          <a:blipFill rotWithShape="1">
            <a:blip r:embed="rId5">
              <a:alphaModFix/>
            </a:blip>
            <a:stretch>
              <a:fillRect b="-42" l="0" r="0" t="-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3"/>
          <p:cNvSpPr/>
          <p:nvPr/>
        </p:nvSpPr>
        <p:spPr>
          <a:xfrm>
            <a:off x="14943235" y="901180"/>
            <a:ext cx="3344799" cy="9385839"/>
          </a:xfrm>
          <a:custGeom>
            <a:rect b="b" l="l" r="r" t="t"/>
            <a:pathLst>
              <a:path extrusionOk="0" h="12514453" w="4459732">
                <a:moveTo>
                  <a:pt x="0" y="0"/>
                </a:moveTo>
                <a:lnTo>
                  <a:pt x="4459732" y="0"/>
                </a:lnTo>
                <a:lnTo>
                  <a:pt x="4459732" y="12514453"/>
                </a:lnTo>
                <a:lnTo>
                  <a:pt x="0" y="12514453"/>
                </a:lnTo>
                <a:lnTo>
                  <a:pt x="0" y="0"/>
                </a:lnTo>
                <a:close/>
              </a:path>
            </a:pathLst>
          </a:custGeom>
          <a:blipFill rotWithShape="1">
            <a:blip r:embed="rId6">
              <a:alphaModFix/>
            </a:blip>
            <a:stretch>
              <a:fillRect b="0" l="-108" r="-10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3"/>
          <p:cNvSpPr/>
          <p:nvPr/>
        </p:nvSpPr>
        <p:spPr>
          <a:xfrm>
            <a:off x="145826" y="-227700"/>
            <a:ext cx="3358705" cy="4114800"/>
          </a:xfrm>
          <a:custGeom>
            <a:rect b="b" l="l" r="r" t="t"/>
            <a:pathLst>
              <a:path extrusionOk="0" h="5486400" w="4478274">
                <a:moveTo>
                  <a:pt x="0" y="0"/>
                </a:moveTo>
                <a:lnTo>
                  <a:pt x="4478274" y="0"/>
                </a:lnTo>
                <a:lnTo>
                  <a:pt x="4478274" y="5486400"/>
                </a:lnTo>
                <a:lnTo>
                  <a:pt x="0" y="5486400"/>
                </a:lnTo>
                <a:lnTo>
                  <a:pt x="0" y="0"/>
                </a:lnTo>
                <a:close/>
              </a:path>
            </a:pathLst>
          </a:custGeom>
          <a:blipFill rotWithShape="1">
            <a:blip r:embed="rId7">
              <a:alphaModFix/>
            </a:blip>
            <a:stretch>
              <a:fillRect b="0" l="-26" r="-2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3"/>
          <p:cNvSpPr/>
          <p:nvPr/>
        </p:nvSpPr>
        <p:spPr>
          <a:xfrm rot="992524">
            <a:off x="11028094" y="1289724"/>
            <a:ext cx="2342960" cy="2311718"/>
          </a:xfrm>
          <a:custGeom>
            <a:rect b="b" l="l" r="r" t="t"/>
            <a:pathLst>
              <a:path extrusionOk="0" h="3082290" w="3123946">
                <a:moveTo>
                  <a:pt x="0" y="0"/>
                </a:moveTo>
                <a:lnTo>
                  <a:pt x="3123946" y="0"/>
                </a:lnTo>
                <a:lnTo>
                  <a:pt x="3123946" y="3082290"/>
                </a:lnTo>
                <a:lnTo>
                  <a:pt x="0" y="3082290"/>
                </a:lnTo>
                <a:lnTo>
                  <a:pt x="0" y="0"/>
                </a:lnTo>
                <a:close/>
              </a:path>
            </a:pathLst>
          </a:custGeom>
          <a:blipFill rotWithShape="1">
            <a:blip r:embed="rId8">
              <a:alphaModFix/>
            </a:blip>
            <a:stretch>
              <a:fillRect b="-14" l="0" r="0" t="-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3"/>
          <p:cNvSpPr/>
          <p:nvPr/>
        </p:nvSpPr>
        <p:spPr>
          <a:xfrm rot="351215">
            <a:off x="9692691" y="2239054"/>
            <a:ext cx="3058382" cy="2978087"/>
          </a:xfrm>
          <a:custGeom>
            <a:rect b="b" l="l" r="r" t="t"/>
            <a:pathLst>
              <a:path extrusionOk="0" h="3970782" w="4077843">
                <a:moveTo>
                  <a:pt x="0" y="0"/>
                </a:moveTo>
                <a:lnTo>
                  <a:pt x="4077843" y="0"/>
                </a:lnTo>
                <a:lnTo>
                  <a:pt x="4077843" y="3970782"/>
                </a:lnTo>
                <a:lnTo>
                  <a:pt x="0" y="3970782"/>
                </a:lnTo>
                <a:lnTo>
                  <a:pt x="0" y="0"/>
                </a:lnTo>
                <a:close/>
              </a:path>
            </a:pathLst>
          </a:custGeom>
          <a:blipFill rotWithShape="1">
            <a:blip r:embed="rId9">
              <a:alphaModFix/>
            </a:blip>
            <a:stretch>
              <a:fillRect b="-45" l="0" r="0" t="-4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3"/>
          <p:cNvSpPr/>
          <p:nvPr/>
        </p:nvSpPr>
        <p:spPr>
          <a:xfrm rot="730673">
            <a:off x="6305824" y="4924307"/>
            <a:ext cx="1714119" cy="882015"/>
          </a:xfrm>
          <a:custGeom>
            <a:rect b="b" l="l" r="r" t="t"/>
            <a:pathLst>
              <a:path extrusionOk="0" h="1176020" w="2285492">
                <a:moveTo>
                  <a:pt x="0" y="0"/>
                </a:moveTo>
                <a:lnTo>
                  <a:pt x="2285492" y="0"/>
                </a:lnTo>
                <a:lnTo>
                  <a:pt x="2285492" y="1176020"/>
                </a:lnTo>
                <a:lnTo>
                  <a:pt x="0" y="1176020"/>
                </a:lnTo>
                <a:lnTo>
                  <a:pt x="0" y="0"/>
                </a:lnTo>
                <a:close/>
              </a:path>
            </a:pathLst>
          </a:custGeom>
          <a:blipFill rotWithShape="1">
            <a:blip r:embed="rId10">
              <a:alphaModFix/>
            </a:blip>
            <a:stretch>
              <a:fillRect b="-67" l="0" r="0" t="-6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3"/>
          <p:cNvSpPr txBox="1"/>
          <p:nvPr/>
        </p:nvSpPr>
        <p:spPr>
          <a:xfrm>
            <a:off x="5093889" y="3928114"/>
            <a:ext cx="8100221" cy="2630797"/>
          </a:xfrm>
          <a:prstGeom prst="rect">
            <a:avLst/>
          </a:prstGeom>
          <a:noFill/>
          <a:ln>
            <a:noFill/>
          </a:ln>
        </p:spPr>
        <p:txBody>
          <a:bodyPr anchorCtr="0" anchor="t" bIns="0" lIns="0" spcFirstLastPara="1" rIns="0" wrap="square" tIns="0">
            <a:spAutoFit/>
          </a:bodyPr>
          <a:lstStyle/>
          <a:p>
            <a:pPr indent="0" lvl="0" marL="0" marR="0" rtl="0" algn="ctr">
              <a:lnSpc>
                <a:spcPct val="119992"/>
              </a:lnSpc>
              <a:spcBef>
                <a:spcPts val="0"/>
              </a:spcBef>
              <a:spcAft>
                <a:spcPts val="0"/>
              </a:spcAft>
              <a:buNone/>
            </a:pPr>
            <a:r>
              <a:rPr lang="en-US" sz="10199">
                <a:solidFill>
                  <a:srgbClr val="F4C624"/>
                </a:solidFill>
                <a:latin typeface="Anton"/>
                <a:ea typeface="Anton"/>
                <a:cs typeface="Anton"/>
                <a:sym typeface="Anton"/>
              </a:rPr>
              <a:t>WEATHER WEAR</a:t>
            </a:r>
            <a:endParaRPr/>
          </a:p>
        </p:txBody>
      </p:sp>
      <p:sp>
        <p:nvSpPr>
          <p:cNvPr id="102" name="Google Shape;102;p13"/>
          <p:cNvSpPr txBox="1"/>
          <p:nvPr/>
        </p:nvSpPr>
        <p:spPr>
          <a:xfrm>
            <a:off x="7124391" y="6698539"/>
            <a:ext cx="3874200" cy="1476000"/>
          </a:xfrm>
          <a:prstGeom prst="rect">
            <a:avLst/>
          </a:prstGeom>
          <a:noFill/>
          <a:ln>
            <a:noFill/>
          </a:ln>
        </p:spPr>
        <p:txBody>
          <a:bodyPr anchorCtr="0" anchor="t" bIns="0" lIns="0" spcFirstLastPara="1" rIns="0" wrap="square" tIns="0">
            <a:spAutoFit/>
          </a:bodyPr>
          <a:lstStyle/>
          <a:p>
            <a:pPr indent="0" lvl="0" marL="0" marR="0" rtl="0" algn="ctr">
              <a:lnSpc>
                <a:spcPct val="167983"/>
              </a:lnSpc>
              <a:spcBef>
                <a:spcPts val="0"/>
              </a:spcBef>
              <a:spcAft>
                <a:spcPts val="0"/>
              </a:spcAft>
              <a:buNone/>
            </a:pPr>
            <a:r>
              <a:rPr b="1" lang="en-US" sz="1899">
                <a:solidFill>
                  <a:srgbClr val="F4C624"/>
                </a:solidFill>
                <a:latin typeface="Quicksand"/>
                <a:ea typeface="Quicksand"/>
                <a:cs typeface="Quicksand"/>
                <a:sym typeface="Quicksand"/>
              </a:rPr>
              <a:t>Presented By Team - 3 </a:t>
            </a:r>
            <a:endParaRPr/>
          </a:p>
          <a:p>
            <a:pPr indent="0" lvl="0" marL="0" marR="0" rtl="0" algn="ctr">
              <a:lnSpc>
                <a:spcPct val="167983"/>
              </a:lnSpc>
              <a:spcBef>
                <a:spcPts val="0"/>
              </a:spcBef>
              <a:spcAft>
                <a:spcPts val="0"/>
              </a:spcAft>
              <a:buNone/>
            </a:pPr>
            <a:r>
              <a:rPr b="1" i="1" lang="en-US" sz="6399">
                <a:solidFill>
                  <a:srgbClr val="FFFFFF"/>
                </a:solidFill>
                <a:latin typeface="Caveat"/>
                <a:ea typeface="Caveat"/>
                <a:cs typeface="Caveat"/>
                <a:sym typeface="Caveat"/>
              </a:rPr>
              <a:t>Bad Ideas</a:t>
            </a:r>
            <a:endParaRPr i="1" sz="5900">
              <a:solidFill>
                <a:srgbClr val="FFFFFF"/>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15" name="Shape 315"/>
        <p:cNvGrpSpPr/>
        <p:nvPr/>
      </p:nvGrpSpPr>
      <p:grpSpPr>
        <a:xfrm>
          <a:off x="0" y="0"/>
          <a:ext cx="0" cy="0"/>
          <a:chOff x="0" y="0"/>
          <a:chExt cx="0" cy="0"/>
        </a:xfrm>
      </p:grpSpPr>
      <p:sp>
        <p:nvSpPr>
          <p:cNvPr id="316" name="Google Shape;316;p22"/>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22"/>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22"/>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2"/>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22"/>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2"/>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22"/>
          <p:cNvSpPr/>
          <p:nvPr/>
        </p:nvSpPr>
        <p:spPr>
          <a:xfrm>
            <a:off x="10976978" y="1965021"/>
            <a:ext cx="5967603" cy="6356985"/>
          </a:xfrm>
          <a:custGeom>
            <a:rect b="b" l="l" r="r" t="t"/>
            <a:pathLst>
              <a:path extrusionOk="0" h="8475980" w="7956804">
                <a:moveTo>
                  <a:pt x="0" y="0"/>
                </a:moveTo>
                <a:lnTo>
                  <a:pt x="7956804" y="0"/>
                </a:lnTo>
                <a:lnTo>
                  <a:pt x="7956804" y="8475980"/>
                </a:lnTo>
                <a:lnTo>
                  <a:pt x="0" y="8475980"/>
                </a:lnTo>
                <a:lnTo>
                  <a:pt x="0" y="0"/>
                </a:lnTo>
                <a:close/>
              </a:path>
            </a:pathLst>
          </a:custGeom>
          <a:blipFill rotWithShape="1">
            <a:blip r:embed="rId7">
              <a:alphaModFix/>
            </a:blip>
            <a:stretch>
              <a:fillRect b="0" l="-43" r="-4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22"/>
          <p:cNvSpPr txBox="1"/>
          <p:nvPr/>
        </p:nvSpPr>
        <p:spPr>
          <a:xfrm>
            <a:off x="1028701" y="2541689"/>
            <a:ext cx="9369900" cy="6024600"/>
          </a:xfrm>
          <a:prstGeom prst="rect">
            <a:avLst/>
          </a:prstGeom>
          <a:noFill/>
          <a:ln>
            <a:noFill/>
          </a:ln>
        </p:spPr>
        <p:txBody>
          <a:bodyPr anchorCtr="0" anchor="t" bIns="0" lIns="0" spcFirstLastPara="1" rIns="0" wrap="square" tIns="0">
            <a:spAutoFit/>
          </a:bodyPr>
          <a:lstStyle/>
          <a:p>
            <a:pPr indent="0" lvl="0" marL="0" marR="0" rtl="0" algn="l">
              <a:lnSpc>
                <a:spcPct val="167986"/>
              </a:lnSpc>
              <a:spcBef>
                <a:spcPts val="0"/>
              </a:spcBef>
              <a:spcAft>
                <a:spcPts val="0"/>
              </a:spcAft>
              <a:buNone/>
            </a:pPr>
            <a:r>
              <a:rPr lang="en-US" sz="2199">
                <a:solidFill>
                  <a:srgbClr val="FFFFFF"/>
                </a:solidFill>
                <a:latin typeface="Quicksand"/>
                <a:ea typeface="Quicksand"/>
                <a:cs typeface="Quicksand"/>
                <a:sym typeface="Quicksand"/>
              </a:rPr>
              <a:t> This is Hannah, Age 28. She stays in New York City, NY and she is Product Manager.</a:t>
            </a:r>
            <a:endParaRPr sz="1200"/>
          </a:p>
          <a:p>
            <a:pPr indent="0" lvl="0" marL="0" marR="0" rtl="0" algn="l">
              <a:lnSpc>
                <a:spcPct val="167986"/>
              </a:lnSpc>
              <a:spcBef>
                <a:spcPts val="0"/>
              </a:spcBef>
              <a:spcAft>
                <a:spcPts val="0"/>
              </a:spcAft>
              <a:buNone/>
            </a:pPr>
            <a:r>
              <a:t/>
            </a:r>
            <a:endParaRPr sz="2199">
              <a:solidFill>
                <a:srgbClr val="FFFFFF"/>
              </a:solidFill>
              <a:latin typeface="Quicksand"/>
              <a:ea typeface="Quicksand"/>
              <a:cs typeface="Quicksand"/>
              <a:sym typeface="Quicksand"/>
            </a:endParaRPr>
          </a:p>
          <a:p>
            <a:pPr indent="-170139" lvl="2" marL="548519" marR="0" rtl="0" algn="l">
              <a:lnSpc>
                <a:spcPct val="167986"/>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Life Style:</a:t>
            </a:r>
            <a:r>
              <a:rPr b="0" i="0" lang="en-US" sz="2199" u="none" cap="none" strike="noStrike">
                <a:solidFill>
                  <a:srgbClr val="FFFFFF"/>
                </a:solidFill>
                <a:latin typeface="Quicksand"/>
                <a:ea typeface="Quicksand"/>
                <a:cs typeface="Quicksand"/>
                <a:sym typeface="Quicksand"/>
              </a:rPr>
              <a:t> She commutes everydays and she meets a lot of clients.</a:t>
            </a:r>
            <a:endParaRPr sz="1200"/>
          </a:p>
          <a:p>
            <a:pPr indent="-170139" lvl="2" marL="548519" marR="0" rtl="0" algn="l">
              <a:lnSpc>
                <a:spcPct val="167986"/>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Weather and Clothing:</a:t>
            </a:r>
            <a:r>
              <a:rPr b="0" i="0" lang="en-US" sz="2199" u="none" cap="none" strike="noStrike">
                <a:solidFill>
                  <a:srgbClr val="FFFFFF"/>
                </a:solidFill>
                <a:latin typeface="Quicksand"/>
                <a:ea typeface="Quicksand"/>
                <a:cs typeface="Quicksand"/>
                <a:sym typeface="Quicksand"/>
              </a:rPr>
              <a:t> NYC weather is totally unpredictable as it can rain, be sunny or be cold anytime. She likes wearing formal clothes.</a:t>
            </a:r>
            <a:endParaRPr sz="1200"/>
          </a:p>
          <a:p>
            <a:pPr indent="-170139" lvl="2" marL="548519" marR="0" rtl="0" algn="l">
              <a:lnSpc>
                <a:spcPct val="167986"/>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Technology usage:</a:t>
            </a:r>
            <a:r>
              <a:rPr b="0" i="0" lang="en-US" sz="2199" u="none" cap="none" strike="noStrike">
                <a:solidFill>
                  <a:srgbClr val="FFFFFF"/>
                </a:solidFill>
                <a:latin typeface="Quicksand"/>
                <a:ea typeface="Quicksand"/>
                <a:cs typeface="Quicksand"/>
                <a:sym typeface="Quicksand"/>
              </a:rPr>
              <a:t> She loves trying out new apps.</a:t>
            </a:r>
            <a:endParaRPr sz="1200"/>
          </a:p>
          <a:p>
            <a:pPr indent="-170139" lvl="2" marL="548519" marR="0" rtl="0" algn="l">
              <a:lnSpc>
                <a:spcPct val="167986"/>
              </a:lnSpc>
              <a:spcBef>
                <a:spcPts val="0"/>
              </a:spcBef>
              <a:spcAft>
                <a:spcPts val="0"/>
              </a:spcAft>
              <a:buClr>
                <a:srgbClr val="FFFFFF"/>
              </a:buClr>
              <a:buSzPts val="2199"/>
              <a:buFont typeface="Arial"/>
              <a:buChar char="⚬"/>
            </a:pPr>
            <a:r>
              <a:rPr b="0" i="0" lang="en-US" sz="2199" u="none" cap="none" strike="noStrike">
                <a:solidFill>
                  <a:srgbClr val="FFFFFF"/>
                </a:solidFill>
                <a:latin typeface="Quicksand"/>
                <a:ea typeface="Quicksand"/>
                <a:cs typeface="Quicksand"/>
                <a:sym typeface="Quicksand"/>
              </a:rPr>
              <a:t>She is busy person and always wears uncomfortable dress which does not align well with weather, so she needs something which can set her to wear clothes which doesn't waste her time.</a:t>
            </a:r>
            <a:endParaRPr sz="1200"/>
          </a:p>
        </p:txBody>
      </p:sp>
      <p:sp>
        <p:nvSpPr>
          <p:cNvPr id="324" name="Google Shape;324;p22"/>
          <p:cNvSpPr txBox="1"/>
          <p:nvPr/>
        </p:nvSpPr>
        <p:spPr>
          <a:xfrm>
            <a:off x="-1574906" y="1074839"/>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HANNAH</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32" name="Shape 332"/>
        <p:cNvGrpSpPr/>
        <p:nvPr/>
      </p:nvGrpSpPr>
      <p:grpSpPr>
        <a:xfrm>
          <a:off x="0" y="0"/>
          <a:ext cx="0" cy="0"/>
          <a:chOff x="0" y="0"/>
          <a:chExt cx="0" cy="0"/>
        </a:xfrm>
      </p:grpSpPr>
      <p:sp>
        <p:nvSpPr>
          <p:cNvPr id="333" name="Google Shape;333;p23"/>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23"/>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23"/>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23"/>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23"/>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3"/>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23"/>
          <p:cNvSpPr/>
          <p:nvPr/>
        </p:nvSpPr>
        <p:spPr>
          <a:xfrm>
            <a:off x="11770130" y="2318131"/>
            <a:ext cx="4776502" cy="5970651"/>
          </a:xfrm>
          <a:custGeom>
            <a:rect b="b" l="l" r="r" t="t"/>
            <a:pathLst>
              <a:path extrusionOk="0" h="7960868" w="6368669">
                <a:moveTo>
                  <a:pt x="0" y="0"/>
                </a:moveTo>
                <a:lnTo>
                  <a:pt x="6368669" y="0"/>
                </a:lnTo>
                <a:lnTo>
                  <a:pt x="6368669" y="7960868"/>
                </a:lnTo>
                <a:lnTo>
                  <a:pt x="0" y="7960868"/>
                </a:lnTo>
                <a:lnTo>
                  <a:pt x="0" y="0"/>
                </a:lnTo>
                <a:close/>
              </a:path>
            </a:pathLst>
          </a:custGeom>
          <a:blipFill rotWithShape="1">
            <a:blip r:embed="rId7">
              <a:alphaModFix/>
            </a:blip>
            <a:stretch>
              <a:fillRect b="0" l="-43748" r="-4374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23"/>
          <p:cNvSpPr txBox="1"/>
          <p:nvPr/>
        </p:nvSpPr>
        <p:spPr>
          <a:xfrm>
            <a:off x="1028700" y="2469144"/>
            <a:ext cx="9369900" cy="6510300"/>
          </a:xfrm>
          <a:prstGeom prst="rect">
            <a:avLst/>
          </a:prstGeom>
          <a:noFill/>
          <a:ln>
            <a:noFill/>
          </a:ln>
        </p:spPr>
        <p:txBody>
          <a:bodyPr anchorCtr="0" anchor="t" bIns="0" lIns="0" spcFirstLastPara="1" rIns="0" wrap="square" tIns="0">
            <a:spAutoFit/>
          </a:bodyPr>
          <a:lstStyle/>
          <a:p>
            <a:pPr indent="0" lvl="0" marL="0" marR="0" rtl="0" algn="l">
              <a:lnSpc>
                <a:spcPct val="167985"/>
              </a:lnSpc>
              <a:spcBef>
                <a:spcPts val="0"/>
              </a:spcBef>
              <a:spcAft>
                <a:spcPts val="0"/>
              </a:spcAft>
              <a:buNone/>
            </a:pPr>
            <a:r>
              <a:rPr lang="en-US" sz="1999">
                <a:solidFill>
                  <a:srgbClr val="FFFFFF"/>
                </a:solidFill>
                <a:latin typeface="Quicksand"/>
                <a:ea typeface="Quicksand"/>
                <a:cs typeface="Quicksand"/>
                <a:sym typeface="Quicksand"/>
              </a:rPr>
              <a:t>This is Jason, Age 34. He stays in Seattle, WA, and he is a Software Engineer.</a:t>
            </a:r>
            <a:endParaRPr sz="1200"/>
          </a:p>
          <a:p>
            <a:pPr indent="0" lvl="0" marL="0" marR="0" rtl="0" algn="l">
              <a:lnSpc>
                <a:spcPct val="167985"/>
              </a:lnSpc>
              <a:spcBef>
                <a:spcPts val="0"/>
              </a:spcBef>
              <a:spcAft>
                <a:spcPts val="0"/>
              </a:spcAft>
              <a:buNone/>
            </a:pPr>
            <a:r>
              <a:t/>
            </a:r>
            <a:endParaRPr sz="1999">
              <a:solidFill>
                <a:srgbClr val="FFFFFF"/>
              </a:solidFill>
              <a:latin typeface="Quicksand"/>
              <a:ea typeface="Quicksand"/>
              <a:cs typeface="Quicksand"/>
              <a:sym typeface="Quicksand"/>
            </a:endParaRPr>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Life Style:</a:t>
            </a:r>
            <a:r>
              <a:rPr b="0" i="0" lang="en-US" sz="1999" u="none" cap="none" strike="noStrike">
                <a:solidFill>
                  <a:srgbClr val="FFFFFF"/>
                </a:solidFill>
                <a:latin typeface="Quicksand"/>
                <a:ea typeface="Quicksand"/>
                <a:cs typeface="Quicksand"/>
                <a:sym typeface="Quicksand"/>
              </a:rPr>
              <a:t> He commutes to the office twice a week and enjoys biking when the weather permits.</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Weather and Clothing:</a:t>
            </a:r>
            <a:r>
              <a:rPr b="0" i="0" lang="en-US" sz="1999" u="none" cap="none" strike="noStrike">
                <a:solidFill>
                  <a:srgbClr val="FFFFFF"/>
                </a:solidFill>
                <a:latin typeface="Quicksand"/>
                <a:ea typeface="Quicksand"/>
                <a:cs typeface="Quicksand"/>
                <a:sym typeface="Quicksand"/>
              </a:rPr>
              <a:t> Seattle's weather is unpredictable, with frequent rain and sudden changes. He prefers casual and comfortable clothing but often finds himself either underdressed for cold weather or overdressed when it warms up unexpectedly.</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Technology usage:</a:t>
            </a:r>
            <a:r>
              <a:rPr b="0" i="0" lang="en-US" sz="1999" u="none" cap="none" strike="noStrike">
                <a:solidFill>
                  <a:srgbClr val="FFFFFF"/>
                </a:solidFill>
                <a:latin typeface="Quicksand"/>
                <a:ea typeface="Quicksand"/>
                <a:cs typeface="Quicksand"/>
                <a:sym typeface="Quicksand"/>
              </a:rPr>
              <a:t> He is tech-savvy and enjoys trying out new apps to improve efficiency.</a:t>
            </a:r>
            <a:endParaRPr sz="1200"/>
          </a:p>
          <a:p>
            <a:pPr indent="-154898" lvl="2" marL="502798" marR="0" rtl="0" algn="l">
              <a:lnSpc>
                <a:spcPct val="167985"/>
              </a:lnSpc>
              <a:spcBef>
                <a:spcPts val="0"/>
              </a:spcBef>
              <a:spcAft>
                <a:spcPts val="0"/>
              </a:spcAft>
              <a:buClr>
                <a:srgbClr val="FFFFFF"/>
              </a:buClr>
              <a:buSzPts val="1999"/>
              <a:buFont typeface="Arial"/>
              <a:buChar char="⚬"/>
            </a:pPr>
            <a:r>
              <a:rPr b="0" i="0" lang="en-US" sz="1999" u="none" cap="none" strike="noStrike">
                <a:solidFill>
                  <a:srgbClr val="FFFFFF"/>
                </a:solidFill>
                <a:latin typeface="Quicksand"/>
                <a:ea typeface="Quicksand"/>
                <a:cs typeface="Quicksand"/>
                <a:sym typeface="Quicksand"/>
              </a:rPr>
              <a:t>He frequently faces issue with choosing the right clothes due to the constant change in weather and he needs a solution that helps him dress appropriately for the day.</a:t>
            </a:r>
            <a:endParaRPr sz="1200"/>
          </a:p>
        </p:txBody>
      </p:sp>
      <p:sp>
        <p:nvSpPr>
          <p:cNvPr id="341" name="Google Shape;341;p23"/>
          <p:cNvSpPr txBox="1"/>
          <p:nvPr/>
        </p:nvSpPr>
        <p:spPr>
          <a:xfrm>
            <a:off x="-1574906" y="1074839"/>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JASON</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49" name="Shape 349"/>
        <p:cNvGrpSpPr/>
        <p:nvPr/>
      </p:nvGrpSpPr>
      <p:grpSpPr>
        <a:xfrm>
          <a:off x="0" y="0"/>
          <a:ext cx="0" cy="0"/>
          <a:chOff x="0" y="0"/>
          <a:chExt cx="0" cy="0"/>
        </a:xfrm>
      </p:grpSpPr>
      <p:sp>
        <p:nvSpPr>
          <p:cNvPr id="350" name="Google Shape;350;p24"/>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24"/>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24"/>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4"/>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4"/>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4"/>
          <p:cNvSpPr/>
          <p:nvPr/>
        </p:nvSpPr>
        <p:spPr>
          <a:xfrm>
            <a:off x="11609820" y="3163188"/>
            <a:ext cx="4936807" cy="4900898"/>
          </a:xfrm>
          <a:custGeom>
            <a:rect b="b" l="l" r="r" t="t"/>
            <a:pathLst>
              <a:path extrusionOk="0" h="6534531" w="6582410">
                <a:moveTo>
                  <a:pt x="0" y="0"/>
                </a:moveTo>
                <a:lnTo>
                  <a:pt x="6582410" y="0"/>
                </a:lnTo>
                <a:lnTo>
                  <a:pt x="6582410" y="6534531"/>
                </a:lnTo>
                <a:lnTo>
                  <a:pt x="0" y="6534531"/>
                </a:lnTo>
                <a:lnTo>
                  <a:pt x="0" y="0"/>
                </a:lnTo>
                <a:close/>
              </a:path>
            </a:pathLst>
          </a:custGeom>
          <a:blipFill rotWithShape="1">
            <a:blip r:embed="rId7">
              <a:alphaModFix/>
            </a:blip>
            <a:stretch>
              <a:fillRect b="0" l="-24586" r="-2458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4"/>
          <p:cNvSpPr txBox="1"/>
          <p:nvPr/>
        </p:nvSpPr>
        <p:spPr>
          <a:xfrm>
            <a:off x="1028700" y="2500180"/>
            <a:ext cx="9369900" cy="5993400"/>
          </a:xfrm>
          <a:prstGeom prst="rect">
            <a:avLst/>
          </a:prstGeom>
          <a:noFill/>
          <a:ln>
            <a:noFill/>
          </a:ln>
        </p:spPr>
        <p:txBody>
          <a:bodyPr anchorCtr="0" anchor="t" bIns="0" lIns="0" spcFirstLastPara="1" rIns="0" wrap="square" tIns="0">
            <a:spAutoFit/>
          </a:bodyPr>
          <a:lstStyle/>
          <a:p>
            <a:pPr indent="0" lvl="0" marL="0" marR="0" rtl="0" algn="l">
              <a:lnSpc>
                <a:spcPct val="167985"/>
              </a:lnSpc>
              <a:spcBef>
                <a:spcPts val="0"/>
              </a:spcBef>
              <a:spcAft>
                <a:spcPts val="0"/>
              </a:spcAft>
              <a:buNone/>
            </a:pPr>
            <a:r>
              <a:rPr lang="en-US" sz="1999">
                <a:solidFill>
                  <a:srgbClr val="FFFFFF"/>
                </a:solidFill>
                <a:latin typeface="Quicksand"/>
                <a:ea typeface="Quicksand"/>
                <a:cs typeface="Quicksand"/>
                <a:sym typeface="Quicksand"/>
              </a:rPr>
              <a:t>This is Ananya, Age 22. She stays in Mumbai, India, and she is a College Student.</a:t>
            </a:r>
            <a:endParaRPr sz="1200"/>
          </a:p>
          <a:p>
            <a:pPr indent="0" lvl="0" marL="0" marR="0" rtl="0" algn="l">
              <a:lnSpc>
                <a:spcPct val="167985"/>
              </a:lnSpc>
              <a:spcBef>
                <a:spcPts val="0"/>
              </a:spcBef>
              <a:spcAft>
                <a:spcPts val="0"/>
              </a:spcAft>
              <a:buNone/>
            </a:pPr>
            <a:r>
              <a:t/>
            </a:r>
            <a:endParaRPr sz="1999">
              <a:solidFill>
                <a:srgbClr val="FFFFFF"/>
              </a:solidFill>
              <a:latin typeface="Quicksand"/>
              <a:ea typeface="Quicksand"/>
              <a:cs typeface="Quicksand"/>
              <a:sym typeface="Quicksand"/>
            </a:endParaRPr>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Life Style:</a:t>
            </a:r>
            <a:r>
              <a:rPr b="0" i="0" lang="en-US" sz="1999" u="none" cap="none" strike="noStrike">
                <a:solidFill>
                  <a:srgbClr val="FFFFFF"/>
                </a:solidFill>
                <a:latin typeface="Quicksand"/>
                <a:ea typeface="Quicksand"/>
                <a:cs typeface="Quicksand"/>
                <a:sym typeface="Quicksand"/>
              </a:rPr>
              <a:t> She walks around campus a lot, balancing her classes, internships, and extracurricular activities.</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Weather and Clothing:</a:t>
            </a:r>
            <a:r>
              <a:rPr b="0" i="0" lang="en-US" sz="1999" u="none" cap="none" strike="noStrike">
                <a:solidFill>
                  <a:srgbClr val="FFFFFF"/>
                </a:solidFill>
                <a:latin typeface="Quicksand"/>
                <a:ea typeface="Quicksand"/>
                <a:cs typeface="Quicksand"/>
                <a:sym typeface="Quicksand"/>
              </a:rPr>
              <a:t> Mumbai's weather can be unpredictable, with sudden rain showers or humid heat. She likes trendy, comfortable clothes but struggles to dress appropriately when the weather changes quickly.</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Technology usage:</a:t>
            </a:r>
            <a:r>
              <a:rPr b="0" i="0" lang="en-US" sz="1999" u="none" cap="none" strike="noStrike">
                <a:solidFill>
                  <a:srgbClr val="FFFFFF"/>
                </a:solidFill>
                <a:latin typeface="Quicksand"/>
                <a:ea typeface="Quicksand"/>
                <a:cs typeface="Quicksand"/>
                <a:sym typeface="Quicksand"/>
              </a:rPr>
              <a:t> She uses multiple apps to manage her busy schedule and lifestyle.</a:t>
            </a:r>
            <a:endParaRPr sz="1200"/>
          </a:p>
          <a:p>
            <a:pPr indent="-154898" lvl="2" marL="502798" marR="0" rtl="0" algn="l">
              <a:lnSpc>
                <a:spcPct val="167985"/>
              </a:lnSpc>
              <a:spcBef>
                <a:spcPts val="0"/>
              </a:spcBef>
              <a:spcAft>
                <a:spcPts val="0"/>
              </a:spcAft>
              <a:buClr>
                <a:srgbClr val="FFFFFF"/>
              </a:buClr>
              <a:buSzPts val="1999"/>
              <a:buFont typeface="Arial"/>
              <a:buChar char="⚬"/>
            </a:pPr>
            <a:r>
              <a:rPr b="0" i="0" lang="en-US" sz="1999" u="none" cap="none" strike="noStrike">
                <a:solidFill>
                  <a:srgbClr val="FFFFFF"/>
                </a:solidFill>
                <a:latin typeface="Quicksand"/>
                <a:ea typeface="Quicksand"/>
                <a:cs typeface="Quicksand"/>
                <a:sym typeface="Quicksand"/>
              </a:rPr>
              <a:t>She often finds herself either drenched in rain or overheated due to sudden weather changes and needs something that will help her choose the right outfit for the day without wasting time.</a:t>
            </a:r>
            <a:endParaRPr sz="1200"/>
          </a:p>
        </p:txBody>
      </p:sp>
      <p:sp>
        <p:nvSpPr>
          <p:cNvPr id="358" name="Google Shape;358;p24"/>
          <p:cNvSpPr txBox="1"/>
          <p:nvPr/>
        </p:nvSpPr>
        <p:spPr>
          <a:xfrm>
            <a:off x="-1574906" y="1074839"/>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ANANYA</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66" name="Shape 366"/>
        <p:cNvGrpSpPr/>
        <p:nvPr/>
      </p:nvGrpSpPr>
      <p:grpSpPr>
        <a:xfrm>
          <a:off x="0" y="0"/>
          <a:ext cx="0" cy="0"/>
          <a:chOff x="0" y="0"/>
          <a:chExt cx="0" cy="0"/>
        </a:xfrm>
      </p:grpSpPr>
      <p:sp>
        <p:nvSpPr>
          <p:cNvPr id="367" name="Google Shape;367;p25"/>
          <p:cNvSpPr/>
          <p:nvPr/>
        </p:nvSpPr>
        <p:spPr>
          <a:xfrm>
            <a:off x="-2057400" y="164978"/>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2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25"/>
          <p:cNvSpPr/>
          <p:nvPr/>
        </p:nvSpPr>
        <p:spPr>
          <a:xfrm>
            <a:off x="1028700" y="9098207"/>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5"/>
          <p:cNvSpPr/>
          <p:nvPr/>
        </p:nvSpPr>
        <p:spPr>
          <a:xfrm>
            <a:off x="1028700" y="787364"/>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5"/>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5"/>
          <p:cNvSpPr txBox="1"/>
          <p:nvPr/>
        </p:nvSpPr>
        <p:spPr>
          <a:xfrm>
            <a:off x="1504223" y="1522200"/>
            <a:ext cx="138189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Minimum Viable Product</a:t>
            </a:r>
            <a:endParaRPr/>
          </a:p>
        </p:txBody>
      </p:sp>
      <p:sp>
        <p:nvSpPr>
          <p:cNvPr id="373" name="Google Shape;373;p25"/>
          <p:cNvSpPr txBox="1"/>
          <p:nvPr/>
        </p:nvSpPr>
        <p:spPr>
          <a:xfrm>
            <a:off x="1987649" y="3137400"/>
            <a:ext cx="13157400" cy="5781300"/>
          </a:xfrm>
          <a:prstGeom prst="rect">
            <a:avLst/>
          </a:prstGeom>
          <a:noFill/>
          <a:ln>
            <a:noFill/>
          </a:ln>
        </p:spPr>
        <p:txBody>
          <a:bodyPr anchorCtr="0" anchor="t" bIns="0" lIns="0" spcFirstLastPara="1" rIns="0" wrap="square" tIns="0">
            <a:spAutoFit/>
          </a:bodyPr>
          <a:lstStyle/>
          <a:p>
            <a:pPr indent="-196214" lvl="1" marL="392430" marR="0" rtl="0" algn="l">
              <a:lnSpc>
                <a:spcPct val="144000"/>
              </a:lnSpc>
              <a:spcBef>
                <a:spcPts val="0"/>
              </a:spcBef>
              <a:spcAft>
                <a:spcPts val="0"/>
              </a:spcAft>
              <a:buClr>
                <a:srgbClr val="FFFFFF"/>
              </a:buClr>
              <a:buSzPts val="3000"/>
              <a:buFont typeface="Arial"/>
              <a:buChar char="•"/>
            </a:pPr>
            <a:r>
              <a:rPr b="1" lang="en-US" sz="3000">
                <a:solidFill>
                  <a:srgbClr val="FFFFFF"/>
                </a:solidFill>
                <a:latin typeface="Quicksand"/>
                <a:ea typeface="Quicksand"/>
                <a:cs typeface="Quicksand"/>
                <a:sym typeface="Quicksand"/>
              </a:rPr>
              <a:t> </a:t>
            </a:r>
            <a:r>
              <a:rPr b="1" i="0" lang="en-US" sz="3000" u="none" cap="none" strike="noStrike">
                <a:solidFill>
                  <a:srgbClr val="FFFFFF"/>
                </a:solidFill>
                <a:latin typeface="Quicksand"/>
                <a:ea typeface="Quicksand"/>
                <a:cs typeface="Quicksand"/>
                <a:sym typeface="Quicksand"/>
              </a:rPr>
              <a:t>Location-Based Weather Data</a:t>
            </a:r>
            <a:r>
              <a:rPr b="0" i="0" lang="en-US" sz="3000" u="none" cap="none" strike="noStrike">
                <a:solidFill>
                  <a:srgbClr val="FFFFFF"/>
                </a:solidFill>
                <a:latin typeface="Quicksand"/>
                <a:ea typeface="Quicksand"/>
                <a:cs typeface="Quicksand"/>
                <a:sym typeface="Quicksand"/>
              </a:rPr>
              <a:t>: Fetch and display real-time weather.</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214" lvl="1" marL="392430" marR="0" rtl="0" algn="l">
              <a:lnSpc>
                <a:spcPct val="144000"/>
              </a:lnSpc>
              <a:spcBef>
                <a:spcPts val="0"/>
              </a:spcBef>
              <a:spcAft>
                <a:spcPts val="0"/>
              </a:spcAft>
              <a:buClr>
                <a:srgbClr val="FFFFFF"/>
              </a:buClr>
              <a:buSzPts val="3000"/>
              <a:buFont typeface="Arial"/>
              <a:buChar char="•"/>
            </a:pPr>
            <a:r>
              <a:rPr b="1" lang="en-US" sz="3000">
                <a:solidFill>
                  <a:srgbClr val="FFFFFF"/>
                </a:solidFill>
                <a:latin typeface="Quicksand"/>
                <a:ea typeface="Quicksand"/>
                <a:cs typeface="Quicksand"/>
                <a:sym typeface="Quicksand"/>
              </a:rPr>
              <a:t> </a:t>
            </a:r>
            <a:r>
              <a:rPr b="1" i="0" lang="en-US" sz="3000" u="none" cap="none" strike="noStrike">
                <a:solidFill>
                  <a:srgbClr val="FFFFFF"/>
                </a:solidFill>
                <a:latin typeface="Quicksand"/>
                <a:ea typeface="Quicksand"/>
                <a:cs typeface="Quicksand"/>
                <a:sym typeface="Quicksand"/>
              </a:rPr>
              <a:t>Outfit Suggestions</a:t>
            </a:r>
            <a:r>
              <a:rPr b="0" i="0" lang="en-US" sz="3000" u="none" cap="none" strike="noStrike">
                <a:solidFill>
                  <a:srgbClr val="FFFFFF"/>
                </a:solidFill>
                <a:latin typeface="Quicksand"/>
                <a:ea typeface="Quicksand"/>
                <a:cs typeface="Quicksand"/>
                <a:sym typeface="Quicksand"/>
              </a:rPr>
              <a:t>: Recommend outfits based on weather.</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214" lvl="1" marL="392430" marR="0" rtl="0" algn="l">
              <a:lnSpc>
                <a:spcPct val="144000"/>
              </a:lnSpc>
              <a:spcBef>
                <a:spcPts val="0"/>
              </a:spcBef>
              <a:spcAft>
                <a:spcPts val="0"/>
              </a:spcAft>
              <a:buClr>
                <a:srgbClr val="FFFFFF"/>
              </a:buClr>
              <a:buSzPts val="3000"/>
              <a:buFont typeface="Arial"/>
              <a:buChar char="•"/>
            </a:pPr>
            <a:r>
              <a:rPr b="1" lang="en-US" sz="3000">
                <a:solidFill>
                  <a:srgbClr val="FFFFFF"/>
                </a:solidFill>
                <a:latin typeface="Quicksand"/>
                <a:ea typeface="Quicksand"/>
                <a:cs typeface="Quicksand"/>
                <a:sym typeface="Quicksand"/>
              </a:rPr>
              <a:t> </a:t>
            </a:r>
            <a:r>
              <a:rPr b="1" i="0" lang="en-US" sz="3000" u="none" cap="none" strike="noStrike">
                <a:solidFill>
                  <a:srgbClr val="FFFFFF"/>
                </a:solidFill>
                <a:latin typeface="Quicksand"/>
                <a:ea typeface="Quicksand"/>
                <a:cs typeface="Quicksand"/>
                <a:sym typeface="Quicksand"/>
              </a:rPr>
              <a:t>Future Outfit Planning</a:t>
            </a:r>
            <a:r>
              <a:rPr b="0" i="0" lang="en-US" sz="3000" u="none" cap="none" strike="noStrike">
                <a:solidFill>
                  <a:srgbClr val="FFFFFF"/>
                </a:solidFill>
                <a:latin typeface="Quicksand"/>
                <a:ea typeface="Quicksand"/>
                <a:cs typeface="Quicksand"/>
                <a:sym typeface="Quicksand"/>
              </a:rPr>
              <a:t>: Plan outfits for future dates.</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214" lvl="1" marL="392430" marR="0" rtl="0" algn="l">
              <a:lnSpc>
                <a:spcPct val="144000"/>
              </a:lnSpc>
              <a:spcBef>
                <a:spcPts val="0"/>
              </a:spcBef>
              <a:spcAft>
                <a:spcPts val="0"/>
              </a:spcAft>
              <a:buClr>
                <a:srgbClr val="FFFFFF"/>
              </a:buClr>
              <a:buSzPts val="3000"/>
              <a:buFont typeface="Arial"/>
              <a:buChar char="•"/>
            </a:pPr>
            <a:r>
              <a:rPr b="1" lang="en-US" sz="3000">
                <a:solidFill>
                  <a:srgbClr val="FFFFFF"/>
                </a:solidFill>
                <a:latin typeface="Quicksand"/>
                <a:ea typeface="Quicksand"/>
                <a:cs typeface="Quicksand"/>
                <a:sym typeface="Quicksand"/>
              </a:rPr>
              <a:t> </a:t>
            </a:r>
            <a:r>
              <a:rPr b="1" i="0" lang="en-US" sz="3000" u="none" cap="none" strike="noStrike">
                <a:solidFill>
                  <a:srgbClr val="FFFFFF"/>
                </a:solidFill>
                <a:latin typeface="Quicksand"/>
                <a:ea typeface="Quicksand"/>
                <a:cs typeface="Quicksand"/>
                <a:sym typeface="Quicksand"/>
              </a:rPr>
              <a:t>User Preferences</a:t>
            </a:r>
            <a:r>
              <a:rPr b="0" i="0" lang="en-US" sz="3000" u="none" cap="none" strike="noStrike">
                <a:solidFill>
                  <a:srgbClr val="FFFFFF"/>
                </a:solidFill>
                <a:latin typeface="Quicksand"/>
                <a:ea typeface="Quicksand"/>
                <a:cs typeface="Quicksand"/>
                <a:sym typeface="Quicksand"/>
              </a:rPr>
              <a:t>: Customize outfit recommendations.</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337" lvl="1" marL="392676" marR="0" rtl="0" algn="l">
              <a:lnSpc>
                <a:spcPct val="144000"/>
              </a:lnSpc>
              <a:spcBef>
                <a:spcPts val="0"/>
              </a:spcBef>
              <a:spcAft>
                <a:spcPts val="0"/>
              </a:spcAft>
              <a:buClr>
                <a:srgbClr val="FFFFFF"/>
              </a:buClr>
              <a:buSzPts val="3000"/>
              <a:buFont typeface="Arial"/>
              <a:buChar char="•"/>
            </a:pPr>
            <a:r>
              <a:rPr b="1" lang="en-US" sz="3000">
                <a:solidFill>
                  <a:srgbClr val="FFFFFF"/>
                </a:solidFill>
                <a:latin typeface="Quicksand"/>
                <a:ea typeface="Quicksand"/>
                <a:cs typeface="Quicksand"/>
                <a:sym typeface="Quicksand"/>
              </a:rPr>
              <a:t> </a:t>
            </a:r>
            <a:r>
              <a:rPr b="1" i="0" lang="en-US" sz="3000" u="none" cap="none" strike="noStrike">
                <a:solidFill>
                  <a:srgbClr val="FFFFFF"/>
                </a:solidFill>
                <a:latin typeface="Quicksand"/>
                <a:ea typeface="Quicksand"/>
                <a:cs typeface="Quicksand"/>
                <a:sym typeface="Quicksand"/>
              </a:rPr>
              <a:t>Responsive Design</a:t>
            </a:r>
            <a:r>
              <a:rPr b="0" i="0" lang="en-US" sz="3000" u="none" cap="none" strike="noStrike">
                <a:solidFill>
                  <a:srgbClr val="FFFFFF"/>
                </a:solidFill>
                <a:latin typeface="Quicksand"/>
                <a:ea typeface="Quicksand"/>
                <a:cs typeface="Quicksand"/>
                <a:sym typeface="Quicksand"/>
              </a:rPr>
              <a:t>: Optimized for mobile and desktop.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81" name="Shape 381"/>
        <p:cNvGrpSpPr/>
        <p:nvPr/>
      </p:nvGrpSpPr>
      <p:grpSpPr>
        <a:xfrm>
          <a:off x="0" y="0"/>
          <a:ext cx="0" cy="0"/>
          <a:chOff x="0" y="0"/>
          <a:chExt cx="0" cy="0"/>
        </a:xfrm>
      </p:grpSpPr>
      <p:sp>
        <p:nvSpPr>
          <p:cNvPr id="382" name="Google Shape;382;p26"/>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2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2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6"/>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26"/>
          <p:cNvSpPr/>
          <p:nvPr/>
        </p:nvSpPr>
        <p:spPr>
          <a:xfrm>
            <a:off x="857691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6"/>
          <p:cNvSpPr/>
          <p:nvPr/>
        </p:nvSpPr>
        <p:spPr>
          <a:xfrm>
            <a:off x="1375099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6"/>
          <p:cNvSpPr/>
          <p:nvPr/>
        </p:nvSpPr>
        <p:spPr>
          <a:xfrm>
            <a:off x="414247" y="874935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26"/>
          <p:cNvSpPr txBox="1"/>
          <p:nvPr/>
        </p:nvSpPr>
        <p:spPr>
          <a:xfrm>
            <a:off x="1855491" y="1493954"/>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TECHNOLOGIES</a:t>
            </a:r>
            <a:endParaRPr/>
          </a:p>
        </p:txBody>
      </p:sp>
      <p:sp>
        <p:nvSpPr>
          <p:cNvPr id="390" name="Google Shape;390;p26"/>
          <p:cNvSpPr/>
          <p:nvPr/>
        </p:nvSpPr>
        <p:spPr>
          <a:xfrm>
            <a:off x="1670096" y="3010438"/>
            <a:ext cx="4468562" cy="5738912"/>
          </a:xfrm>
          <a:custGeom>
            <a:rect b="b" l="l" r="r" t="t"/>
            <a:pathLst>
              <a:path extrusionOk="0" h="5738912" w="4468562">
                <a:moveTo>
                  <a:pt x="0" y="0"/>
                </a:moveTo>
                <a:lnTo>
                  <a:pt x="4468562" y="0"/>
                </a:lnTo>
                <a:lnTo>
                  <a:pt x="4468562" y="5738912"/>
                </a:lnTo>
                <a:lnTo>
                  <a:pt x="0" y="57389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26"/>
          <p:cNvSpPr/>
          <p:nvPr/>
        </p:nvSpPr>
        <p:spPr>
          <a:xfrm>
            <a:off x="2336383" y="340602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26"/>
          <p:cNvSpPr txBox="1"/>
          <p:nvPr/>
        </p:nvSpPr>
        <p:spPr>
          <a:xfrm>
            <a:off x="2693679" y="3490162"/>
            <a:ext cx="2421396" cy="68372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Frontend</a:t>
            </a:r>
            <a:endParaRPr/>
          </a:p>
        </p:txBody>
      </p:sp>
      <p:sp>
        <p:nvSpPr>
          <p:cNvPr id="393" name="Google Shape;393;p26"/>
          <p:cNvSpPr txBox="1"/>
          <p:nvPr/>
        </p:nvSpPr>
        <p:spPr>
          <a:xfrm>
            <a:off x="1992410" y="4960401"/>
            <a:ext cx="3853062" cy="28289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Next JS</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Shadcn</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Tailwind CSS</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394" name="Google Shape;394;p26"/>
          <p:cNvSpPr/>
          <p:nvPr/>
        </p:nvSpPr>
        <p:spPr>
          <a:xfrm>
            <a:off x="16432509" y="599029"/>
            <a:ext cx="1441228" cy="859345"/>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26"/>
          <p:cNvSpPr/>
          <p:nvPr/>
        </p:nvSpPr>
        <p:spPr>
          <a:xfrm>
            <a:off x="6921203" y="3010438"/>
            <a:ext cx="4468562" cy="5738912"/>
          </a:xfrm>
          <a:custGeom>
            <a:rect b="b" l="l" r="r" t="t"/>
            <a:pathLst>
              <a:path extrusionOk="0" h="5738912" w="4468562">
                <a:moveTo>
                  <a:pt x="0" y="0"/>
                </a:moveTo>
                <a:lnTo>
                  <a:pt x="4468562" y="0"/>
                </a:lnTo>
                <a:lnTo>
                  <a:pt x="4468562" y="5738912"/>
                </a:lnTo>
                <a:lnTo>
                  <a:pt x="0" y="57389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26"/>
          <p:cNvSpPr/>
          <p:nvPr/>
        </p:nvSpPr>
        <p:spPr>
          <a:xfrm>
            <a:off x="7587490" y="340602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6"/>
          <p:cNvSpPr txBox="1"/>
          <p:nvPr/>
        </p:nvSpPr>
        <p:spPr>
          <a:xfrm>
            <a:off x="7944786" y="3490162"/>
            <a:ext cx="2421396" cy="68372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Backend</a:t>
            </a:r>
            <a:endParaRPr/>
          </a:p>
        </p:txBody>
      </p:sp>
      <p:sp>
        <p:nvSpPr>
          <p:cNvPr id="398" name="Google Shape;398;p26"/>
          <p:cNvSpPr/>
          <p:nvPr/>
        </p:nvSpPr>
        <p:spPr>
          <a:xfrm>
            <a:off x="12170815" y="3010438"/>
            <a:ext cx="4468562" cy="5738912"/>
          </a:xfrm>
          <a:custGeom>
            <a:rect b="b" l="l" r="r" t="t"/>
            <a:pathLst>
              <a:path extrusionOk="0" h="5738912" w="4468562">
                <a:moveTo>
                  <a:pt x="0" y="0"/>
                </a:moveTo>
                <a:lnTo>
                  <a:pt x="4468562" y="0"/>
                </a:lnTo>
                <a:lnTo>
                  <a:pt x="4468562" y="5738912"/>
                </a:lnTo>
                <a:lnTo>
                  <a:pt x="0" y="57389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26"/>
          <p:cNvSpPr/>
          <p:nvPr/>
        </p:nvSpPr>
        <p:spPr>
          <a:xfrm>
            <a:off x="12837102" y="340602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6"/>
          <p:cNvSpPr txBox="1"/>
          <p:nvPr/>
        </p:nvSpPr>
        <p:spPr>
          <a:xfrm>
            <a:off x="13194398" y="3490162"/>
            <a:ext cx="2421396" cy="68372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Database</a:t>
            </a:r>
            <a:endParaRPr/>
          </a:p>
        </p:txBody>
      </p:sp>
      <p:sp>
        <p:nvSpPr>
          <p:cNvPr id="401" name="Google Shape;401;p26"/>
          <p:cNvSpPr txBox="1"/>
          <p:nvPr/>
        </p:nvSpPr>
        <p:spPr>
          <a:xfrm>
            <a:off x="7217469" y="5057775"/>
            <a:ext cx="3853062" cy="23717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Flask</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Open weather API</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402" name="Google Shape;402;p26"/>
          <p:cNvSpPr txBox="1"/>
          <p:nvPr/>
        </p:nvSpPr>
        <p:spPr>
          <a:xfrm>
            <a:off x="12442528" y="5155149"/>
            <a:ext cx="3853062" cy="10001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MongoDB</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10" name="Shape 410"/>
        <p:cNvGrpSpPr/>
        <p:nvPr/>
      </p:nvGrpSpPr>
      <p:grpSpPr>
        <a:xfrm>
          <a:off x="0" y="0"/>
          <a:ext cx="0" cy="0"/>
          <a:chOff x="0" y="0"/>
          <a:chExt cx="0" cy="0"/>
        </a:xfrm>
      </p:grpSpPr>
      <p:sp>
        <p:nvSpPr>
          <p:cNvPr id="411" name="Google Shape;411;p27"/>
          <p:cNvSpPr/>
          <p:nvPr/>
        </p:nvSpPr>
        <p:spPr>
          <a:xfrm>
            <a:off x="-2111062"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7"/>
          <p:cNvSpPr/>
          <p:nvPr/>
        </p:nvSpPr>
        <p:spPr>
          <a:xfrm flipH="1">
            <a:off x="9525697" y="217679"/>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7"/>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7"/>
          <p:cNvSpPr/>
          <p:nvPr/>
        </p:nvSpPr>
        <p:spPr>
          <a:xfrm>
            <a:off x="857691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27"/>
          <p:cNvSpPr/>
          <p:nvPr/>
        </p:nvSpPr>
        <p:spPr>
          <a:xfrm>
            <a:off x="1375099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7"/>
          <p:cNvSpPr/>
          <p:nvPr/>
        </p:nvSpPr>
        <p:spPr>
          <a:xfrm>
            <a:off x="414247" y="874935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7"/>
          <p:cNvSpPr txBox="1"/>
          <p:nvPr/>
        </p:nvSpPr>
        <p:spPr>
          <a:xfrm>
            <a:off x="1855491" y="1493954"/>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TECHNOLOGIES</a:t>
            </a:r>
            <a:endParaRPr/>
          </a:p>
        </p:txBody>
      </p:sp>
      <p:sp>
        <p:nvSpPr>
          <p:cNvPr id="419" name="Google Shape;419;p27"/>
          <p:cNvSpPr/>
          <p:nvPr/>
        </p:nvSpPr>
        <p:spPr>
          <a:xfrm>
            <a:off x="1684660" y="2873173"/>
            <a:ext cx="4634518" cy="5952047"/>
          </a:xfrm>
          <a:custGeom>
            <a:rect b="b" l="l" r="r" t="t"/>
            <a:pathLst>
              <a:path extrusionOk="0" h="5952047" w="4634518">
                <a:moveTo>
                  <a:pt x="0" y="0"/>
                </a:moveTo>
                <a:lnTo>
                  <a:pt x="4634518" y="0"/>
                </a:lnTo>
                <a:lnTo>
                  <a:pt x="4634518" y="5952047"/>
                </a:lnTo>
                <a:lnTo>
                  <a:pt x="0" y="595204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7"/>
          <p:cNvSpPr/>
          <p:nvPr/>
        </p:nvSpPr>
        <p:spPr>
          <a:xfrm>
            <a:off x="2378103" y="326038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7"/>
          <p:cNvSpPr txBox="1"/>
          <p:nvPr/>
        </p:nvSpPr>
        <p:spPr>
          <a:xfrm>
            <a:off x="2689310" y="3480091"/>
            <a:ext cx="2421300" cy="48090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125">
                <a:solidFill>
                  <a:srgbClr val="FFFFFF"/>
                </a:solidFill>
                <a:latin typeface="Quicksand"/>
                <a:ea typeface="Quicksand"/>
                <a:cs typeface="Quicksand"/>
                <a:sym typeface="Quicksand"/>
              </a:rPr>
              <a:t>Deployment</a:t>
            </a:r>
            <a:endParaRPr/>
          </a:p>
        </p:txBody>
      </p:sp>
      <p:sp>
        <p:nvSpPr>
          <p:cNvPr id="422" name="Google Shape;422;p27"/>
          <p:cNvSpPr txBox="1"/>
          <p:nvPr/>
        </p:nvSpPr>
        <p:spPr>
          <a:xfrm>
            <a:off x="1992410" y="4960401"/>
            <a:ext cx="3853062" cy="19145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Vercel</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AWS</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423" name="Google Shape;423;p27"/>
          <p:cNvSpPr/>
          <p:nvPr/>
        </p:nvSpPr>
        <p:spPr>
          <a:xfrm>
            <a:off x="16432509" y="599029"/>
            <a:ext cx="1441228" cy="859345"/>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7"/>
          <p:cNvSpPr/>
          <p:nvPr/>
        </p:nvSpPr>
        <p:spPr>
          <a:xfrm>
            <a:off x="6920456" y="2873173"/>
            <a:ext cx="4575442" cy="5876177"/>
          </a:xfrm>
          <a:custGeom>
            <a:rect b="b" l="l" r="r" t="t"/>
            <a:pathLst>
              <a:path extrusionOk="0" h="5876177" w="4575442">
                <a:moveTo>
                  <a:pt x="0" y="0"/>
                </a:moveTo>
                <a:lnTo>
                  <a:pt x="4575442" y="0"/>
                </a:lnTo>
                <a:lnTo>
                  <a:pt x="4575442" y="5876177"/>
                </a:lnTo>
                <a:lnTo>
                  <a:pt x="0" y="587617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27"/>
          <p:cNvSpPr/>
          <p:nvPr/>
        </p:nvSpPr>
        <p:spPr>
          <a:xfrm>
            <a:off x="7613899" y="3180621"/>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7"/>
          <p:cNvSpPr txBox="1"/>
          <p:nvPr/>
        </p:nvSpPr>
        <p:spPr>
          <a:xfrm>
            <a:off x="7944039" y="3231808"/>
            <a:ext cx="2421300" cy="1000500"/>
          </a:xfrm>
          <a:prstGeom prst="rect">
            <a:avLst/>
          </a:prstGeom>
          <a:noFill/>
          <a:ln>
            <a:noFill/>
          </a:ln>
        </p:spPr>
        <p:txBody>
          <a:bodyPr anchorCtr="0" anchor="t" bIns="0" lIns="0" spcFirstLastPara="1" rIns="0" wrap="square" tIns="0">
            <a:spAutoFit/>
          </a:bodyPr>
          <a:lstStyle/>
          <a:p>
            <a:pPr indent="0" lvl="0" marL="0" marR="0" rtl="0" algn="ctr">
              <a:lnSpc>
                <a:spcPct val="168110"/>
              </a:lnSpc>
              <a:spcBef>
                <a:spcPts val="0"/>
              </a:spcBef>
              <a:spcAft>
                <a:spcPts val="0"/>
              </a:spcAft>
              <a:buNone/>
            </a:pPr>
            <a:r>
              <a:rPr b="1" lang="en-US" sz="2424">
                <a:solidFill>
                  <a:srgbClr val="FFFFFF"/>
                </a:solidFill>
                <a:latin typeface="Quicksand"/>
                <a:ea typeface="Quicksand"/>
                <a:cs typeface="Quicksand"/>
                <a:sym typeface="Quicksand"/>
              </a:rPr>
              <a:t>Machine</a:t>
            </a:r>
            <a:endParaRPr b="1" sz="2424">
              <a:solidFill>
                <a:srgbClr val="FFFFFF"/>
              </a:solidFill>
              <a:latin typeface="Quicksand"/>
              <a:ea typeface="Quicksand"/>
              <a:cs typeface="Quicksand"/>
              <a:sym typeface="Quicksand"/>
            </a:endParaRPr>
          </a:p>
          <a:p>
            <a:pPr indent="0" lvl="0" marL="0" marR="0" rtl="0" algn="ctr">
              <a:lnSpc>
                <a:spcPct val="168110"/>
              </a:lnSpc>
              <a:spcBef>
                <a:spcPts val="0"/>
              </a:spcBef>
              <a:spcAft>
                <a:spcPts val="0"/>
              </a:spcAft>
              <a:buNone/>
            </a:pPr>
            <a:r>
              <a:rPr b="1" lang="en-US" sz="2424">
                <a:solidFill>
                  <a:srgbClr val="FFFFFF"/>
                </a:solidFill>
                <a:latin typeface="Quicksand"/>
                <a:ea typeface="Quicksand"/>
                <a:cs typeface="Quicksand"/>
                <a:sym typeface="Quicksand"/>
              </a:rPr>
              <a:t>Learning</a:t>
            </a:r>
            <a:endParaRPr/>
          </a:p>
        </p:txBody>
      </p:sp>
      <p:sp>
        <p:nvSpPr>
          <p:cNvPr id="427" name="Google Shape;427;p27"/>
          <p:cNvSpPr/>
          <p:nvPr/>
        </p:nvSpPr>
        <p:spPr>
          <a:xfrm>
            <a:off x="12170815" y="2873173"/>
            <a:ext cx="4575442" cy="5876177"/>
          </a:xfrm>
          <a:custGeom>
            <a:rect b="b" l="l" r="r" t="t"/>
            <a:pathLst>
              <a:path extrusionOk="0" h="5876177" w="4575442">
                <a:moveTo>
                  <a:pt x="0" y="0"/>
                </a:moveTo>
                <a:lnTo>
                  <a:pt x="4575442" y="0"/>
                </a:lnTo>
                <a:lnTo>
                  <a:pt x="4575442" y="5876177"/>
                </a:lnTo>
                <a:lnTo>
                  <a:pt x="0" y="587617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7"/>
          <p:cNvSpPr/>
          <p:nvPr/>
        </p:nvSpPr>
        <p:spPr>
          <a:xfrm>
            <a:off x="12893968" y="3180621"/>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7"/>
          <p:cNvSpPr txBox="1"/>
          <p:nvPr/>
        </p:nvSpPr>
        <p:spPr>
          <a:xfrm>
            <a:off x="13194398" y="3416354"/>
            <a:ext cx="2421300" cy="51180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Tools</a:t>
            </a:r>
            <a:endParaRPr/>
          </a:p>
        </p:txBody>
      </p:sp>
      <p:sp>
        <p:nvSpPr>
          <p:cNvPr id="430" name="Google Shape;430;p27"/>
          <p:cNvSpPr txBox="1"/>
          <p:nvPr/>
        </p:nvSpPr>
        <p:spPr>
          <a:xfrm>
            <a:off x="7217469" y="5057775"/>
            <a:ext cx="3853062" cy="23717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Scikit Learn</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Pytorch</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431" name="Google Shape;431;p27"/>
          <p:cNvSpPr txBox="1"/>
          <p:nvPr/>
        </p:nvSpPr>
        <p:spPr>
          <a:xfrm>
            <a:off x="12364638" y="4345332"/>
            <a:ext cx="3853200" cy="4238100"/>
          </a:xfrm>
          <a:prstGeom prst="rect">
            <a:avLst/>
          </a:prstGeom>
          <a:noFill/>
          <a:ln>
            <a:noFill/>
          </a:ln>
        </p:spPr>
        <p:txBody>
          <a:bodyPr anchorCtr="0" anchor="t" bIns="0" lIns="0" spcFirstLastPara="1" rIns="0" wrap="square" tIns="0">
            <a:spAutoFit/>
          </a:bodyPr>
          <a:lstStyle/>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Figma</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VSCode</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Codespaces</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Github</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Postman</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39" name="Shape 439"/>
        <p:cNvGrpSpPr/>
        <p:nvPr/>
      </p:nvGrpSpPr>
      <p:grpSpPr>
        <a:xfrm>
          <a:off x="0" y="0"/>
          <a:ext cx="0" cy="0"/>
          <a:chOff x="0" y="0"/>
          <a:chExt cx="0" cy="0"/>
        </a:xfrm>
      </p:grpSpPr>
      <p:sp>
        <p:nvSpPr>
          <p:cNvPr id="440" name="Google Shape;440;p28"/>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8"/>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8"/>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28"/>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8"/>
          <p:cNvSpPr/>
          <p:nvPr/>
        </p:nvSpPr>
        <p:spPr>
          <a:xfrm>
            <a:off x="11117359" y="3698172"/>
            <a:ext cx="6141958" cy="3117624"/>
          </a:xfrm>
          <a:custGeom>
            <a:rect b="b" l="l" r="r" t="t"/>
            <a:pathLst>
              <a:path extrusionOk="0" h="4156831" w="8189278">
                <a:moveTo>
                  <a:pt x="0" y="0"/>
                </a:moveTo>
                <a:lnTo>
                  <a:pt x="8189278" y="0"/>
                </a:lnTo>
                <a:lnTo>
                  <a:pt x="8189278" y="4156831"/>
                </a:lnTo>
                <a:lnTo>
                  <a:pt x="0" y="4156831"/>
                </a:lnTo>
                <a:lnTo>
                  <a:pt x="0" y="0"/>
                </a:lnTo>
                <a:close/>
              </a:path>
            </a:pathLst>
          </a:custGeom>
          <a:blipFill rotWithShape="1">
            <a:blip r:embed="rId8">
              <a:alphaModFix/>
            </a:blip>
            <a:stretch>
              <a:fillRect b="-570" l="0" r="0" t="-5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8"/>
          <p:cNvSpPr txBox="1"/>
          <p:nvPr/>
        </p:nvSpPr>
        <p:spPr>
          <a:xfrm>
            <a:off x="1626990" y="1127446"/>
            <a:ext cx="7854698" cy="2281364"/>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lang="en-US" sz="8727">
                <a:solidFill>
                  <a:srgbClr val="F4C624"/>
                </a:solidFill>
                <a:latin typeface="Anton"/>
                <a:ea typeface="Anton"/>
                <a:cs typeface="Anton"/>
                <a:sym typeface="Anton"/>
              </a:rPr>
              <a:t>ABOUT FRONTEND TECHNOLOGIES</a:t>
            </a:r>
            <a:endParaRPr/>
          </a:p>
        </p:txBody>
      </p:sp>
      <p:sp>
        <p:nvSpPr>
          <p:cNvPr id="448" name="Google Shape;448;p28"/>
          <p:cNvSpPr txBox="1"/>
          <p:nvPr/>
        </p:nvSpPr>
        <p:spPr>
          <a:xfrm>
            <a:off x="1504228" y="4113660"/>
            <a:ext cx="8100221" cy="4084702"/>
          </a:xfrm>
          <a:prstGeom prst="rect">
            <a:avLst/>
          </a:prstGeom>
          <a:noFill/>
          <a:ln>
            <a:noFill/>
          </a:ln>
        </p:spPr>
        <p:txBody>
          <a:bodyPr anchorCtr="0" anchor="t" bIns="0" lIns="0" spcFirstLastPara="1" rIns="0" wrap="square" tIns="0">
            <a:spAutoFit/>
          </a:bodyPr>
          <a:lstStyle/>
          <a:p>
            <a:pPr indent="0" lvl="0" marL="0" marR="0" rtl="0" algn="ctr">
              <a:lnSpc>
                <a:spcPct val="143985"/>
              </a:lnSpc>
              <a:spcBef>
                <a:spcPts val="0"/>
              </a:spcBef>
              <a:spcAft>
                <a:spcPts val="0"/>
              </a:spcAft>
              <a:buNone/>
            </a:pPr>
            <a:r>
              <a:rPr b="1" lang="en-US" sz="3799">
                <a:solidFill>
                  <a:srgbClr val="FFFFFF"/>
                </a:solidFill>
                <a:latin typeface="Quicksand"/>
                <a:ea typeface="Quicksand"/>
                <a:cs typeface="Quicksand"/>
                <a:sym typeface="Quicksand"/>
              </a:rPr>
              <a:t>So here next js is used for building the website because next js is one of the best frontend frameworks and with integration with shadcn and tailwind css, building minimalistic website easier.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56" name="Shape 456"/>
        <p:cNvGrpSpPr/>
        <p:nvPr/>
      </p:nvGrpSpPr>
      <p:grpSpPr>
        <a:xfrm>
          <a:off x="0" y="0"/>
          <a:ext cx="0" cy="0"/>
          <a:chOff x="0" y="0"/>
          <a:chExt cx="0" cy="0"/>
        </a:xfrm>
      </p:grpSpPr>
      <p:sp>
        <p:nvSpPr>
          <p:cNvPr id="457" name="Google Shape;457;p29"/>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9"/>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2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9"/>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9"/>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9"/>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29"/>
          <p:cNvSpPr txBox="1"/>
          <p:nvPr/>
        </p:nvSpPr>
        <p:spPr>
          <a:xfrm>
            <a:off x="1504228" y="1019175"/>
            <a:ext cx="8100221" cy="2600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500">
                <a:solidFill>
                  <a:srgbClr val="F4C624"/>
                </a:solidFill>
                <a:latin typeface="Anton"/>
                <a:ea typeface="Anton"/>
                <a:cs typeface="Anton"/>
                <a:sym typeface="Anton"/>
              </a:rPr>
              <a:t>ABOUT BACKEND TECHNOLOGIES</a:t>
            </a:r>
            <a:endParaRPr/>
          </a:p>
        </p:txBody>
      </p:sp>
      <p:sp>
        <p:nvSpPr>
          <p:cNvPr id="464" name="Google Shape;464;p29"/>
          <p:cNvSpPr txBox="1"/>
          <p:nvPr/>
        </p:nvSpPr>
        <p:spPr>
          <a:xfrm>
            <a:off x="1504228" y="3836774"/>
            <a:ext cx="8100221" cy="5233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US" sz="3600">
                <a:solidFill>
                  <a:srgbClr val="FFFFFF"/>
                </a:solidFill>
                <a:latin typeface="Arial"/>
                <a:ea typeface="Arial"/>
                <a:cs typeface="Arial"/>
                <a:sym typeface="Arial"/>
              </a:rPr>
              <a:t>RapidAPI offers a variety of weather APIs that provide all the data you could need. These APIs are great for delivering accurate and up-to-date weather information.</a:t>
            </a:r>
            <a:endParaRPr sz="3600">
              <a:solidFill>
                <a:srgbClr val="FFFFFF"/>
              </a:solidFill>
              <a:latin typeface="Arial"/>
              <a:ea typeface="Arial"/>
              <a:cs typeface="Arial"/>
              <a:sym typeface="Arial"/>
            </a:endParaRPr>
          </a:p>
          <a:p>
            <a:pPr indent="0" lvl="0" marL="0" marR="0" rtl="0" algn="l">
              <a:spcBef>
                <a:spcPts val="0"/>
              </a:spcBef>
              <a:spcAft>
                <a:spcPts val="0"/>
              </a:spcAft>
              <a:buNone/>
            </a:pPr>
            <a:r>
              <a:rPr i="0" lang="en-US" sz="3600">
                <a:solidFill>
                  <a:srgbClr val="FFFFFF"/>
                </a:solidFill>
                <a:latin typeface="Arial"/>
                <a:ea typeface="Arial"/>
                <a:cs typeface="Arial"/>
                <a:sym typeface="Arial"/>
              </a:rPr>
              <a:t>For our project, we chose one of these weather APIs from RapidAPI to boost our data capabilities.</a:t>
            </a:r>
            <a:endParaRPr sz="3600">
              <a:solidFill>
                <a:srgbClr val="FFFFFF"/>
              </a:solidFill>
              <a:latin typeface="Arial"/>
              <a:ea typeface="Arial"/>
              <a:cs typeface="Arial"/>
              <a:sym typeface="Arial"/>
            </a:endParaRPr>
          </a:p>
          <a:p>
            <a:pPr indent="0" lvl="0" marL="0" marR="0" rtl="0" algn="ctr">
              <a:lnSpc>
                <a:spcPct val="143984"/>
              </a:lnSpc>
              <a:spcBef>
                <a:spcPts val="0"/>
              </a:spcBef>
              <a:spcAft>
                <a:spcPts val="0"/>
              </a:spcAft>
              <a:buNone/>
            </a:pPr>
            <a:r>
              <a:t/>
            </a:r>
            <a:endParaRPr b="1" sz="3599">
              <a:solidFill>
                <a:srgbClr val="FFFFFF"/>
              </a:solidFill>
              <a:latin typeface="Quicksand"/>
              <a:ea typeface="Quicksand"/>
              <a:cs typeface="Quicksand"/>
              <a:sym typeface="Quicksand"/>
            </a:endParaRPr>
          </a:p>
        </p:txBody>
      </p:sp>
      <p:pic>
        <p:nvPicPr>
          <p:cNvPr descr="A logo with a person in a circle&#10;&#10;Description automatically generated" id="465" name="Google Shape;465;p29"/>
          <p:cNvPicPr preferRelativeResize="0"/>
          <p:nvPr/>
        </p:nvPicPr>
        <p:blipFill rotWithShape="1">
          <a:blip r:embed="rId8">
            <a:alphaModFix/>
          </a:blip>
          <a:srcRect b="0" l="0" r="0" t="0"/>
          <a:stretch/>
        </p:blipFill>
        <p:spPr>
          <a:xfrm>
            <a:off x="11549008" y="4330697"/>
            <a:ext cx="3251200" cy="1625600"/>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73" name="Shape 473"/>
        <p:cNvGrpSpPr/>
        <p:nvPr/>
      </p:nvGrpSpPr>
      <p:grpSpPr>
        <a:xfrm>
          <a:off x="0" y="0"/>
          <a:ext cx="0" cy="0"/>
          <a:chOff x="0" y="0"/>
          <a:chExt cx="0" cy="0"/>
        </a:xfrm>
      </p:grpSpPr>
      <p:sp>
        <p:nvSpPr>
          <p:cNvPr id="474" name="Google Shape;474;p3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30"/>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3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30"/>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30"/>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30"/>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30"/>
          <p:cNvSpPr/>
          <p:nvPr/>
        </p:nvSpPr>
        <p:spPr>
          <a:xfrm>
            <a:off x="10425789" y="2041013"/>
            <a:ext cx="5497640" cy="5469160"/>
          </a:xfrm>
          <a:custGeom>
            <a:rect b="b" l="l" r="r" t="t"/>
            <a:pathLst>
              <a:path extrusionOk="0" h="7292213" w="7330186">
                <a:moveTo>
                  <a:pt x="0" y="0"/>
                </a:moveTo>
                <a:lnTo>
                  <a:pt x="7330186" y="0"/>
                </a:lnTo>
                <a:lnTo>
                  <a:pt x="7330186" y="7292213"/>
                </a:lnTo>
                <a:lnTo>
                  <a:pt x="0" y="729221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30"/>
          <p:cNvSpPr txBox="1"/>
          <p:nvPr/>
        </p:nvSpPr>
        <p:spPr>
          <a:xfrm>
            <a:off x="1438394" y="1293599"/>
            <a:ext cx="8100221" cy="2667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800">
                <a:solidFill>
                  <a:srgbClr val="F4C624"/>
                </a:solidFill>
                <a:latin typeface="Anton"/>
                <a:ea typeface="Anton"/>
                <a:cs typeface="Anton"/>
                <a:sym typeface="Anton"/>
              </a:rPr>
              <a:t>ABOUT DATABASE TECHNOLOGIES</a:t>
            </a:r>
            <a:endParaRPr/>
          </a:p>
        </p:txBody>
      </p:sp>
      <p:sp>
        <p:nvSpPr>
          <p:cNvPr id="482" name="Google Shape;482;p30"/>
          <p:cNvSpPr txBox="1"/>
          <p:nvPr/>
        </p:nvSpPr>
        <p:spPr>
          <a:xfrm>
            <a:off x="1504228" y="4165228"/>
            <a:ext cx="7639800" cy="4723500"/>
          </a:xfrm>
          <a:prstGeom prst="rect">
            <a:avLst/>
          </a:prstGeom>
          <a:noFill/>
          <a:ln>
            <a:noFill/>
          </a:ln>
        </p:spPr>
        <p:txBody>
          <a:bodyPr anchorCtr="0" anchor="t" bIns="0" lIns="0" spcFirstLastPara="1" rIns="0" wrap="square" tIns="0">
            <a:spAutoFit/>
          </a:bodyPr>
          <a:lstStyle/>
          <a:p>
            <a:pPr indent="0" lvl="0" marL="0" marR="0" rtl="0" algn="ctr">
              <a:lnSpc>
                <a:spcPct val="144014"/>
              </a:lnSpc>
              <a:spcBef>
                <a:spcPts val="0"/>
              </a:spcBef>
              <a:spcAft>
                <a:spcPts val="0"/>
              </a:spcAft>
              <a:buNone/>
            </a:pPr>
            <a:r>
              <a:rPr b="1" lang="en-US" sz="3183">
                <a:solidFill>
                  <a:srgbClr val="FFFFFF"/>
                </a:solidFill>
                <a:latin typeface="Quicksand"/>
                <a:ea typeface="Quicksand"/>
                <a:cs typeface="Quicksand"/>
                <a:sym typeface="Quicksand"/>
              </a:rPr>
              <a:t>MongoDB is one the best NoSQL database and as the application data can also be unstructured, this would be best option to choose it. This also have fast retrieval ( read operations) compared to SQL databases, so this is better choice for this application.</a:t>
            </a:r>
            <a:endParaRPr sz="120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90" name="Shape 490"/>
        <p:cNvGrpSpPr/>
        <p:nvPr/>
      </p:nvGrpSpPr>
      <p:grpSpPr>
        <a:xfrm>
          <a:off x="0" y="0"/>
          <a:ext cx="0" cy="0"/>
          <a:chOff x="0" y="0"/>
          <a:chExt cx="0" cy="0"/>
        </a:xfrm>
      </p:grpSpPr>
      <p:sp>
        <p:nvSpPr>
          <p:cNvPr id="491" name="Google Shape;491;p31"/>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31"/>
          <p:cNvSpPr/>
          <p:nvPr/>
        </p:nvSpPr>
        <p:spPr>
          <a:xfrm flipH="1">
            <a:off x="9593563" y="190500"/>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3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31"/>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31"/>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31"/>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31"/>
          <p:cNvSpPr/>
          <p:nvPr/>
        </p:nvSpPr>
        <p:spPr>
          <a:xfrm>
            <a:off x="11446071" y="3723431"/>
            <a:ext cx="3457099" cy="2884170"/>
          </a:xfrm>
          <a:custGeom>
            <a:rect b="b" l="l" r="r" t="t"/>
            <a:pathLst>
              <a:path extrusionOk="0" h="3845560" w="4609465">
                <a:moveTo>
                  <a:pt x="0" y="0"/>
                </a:moveTo>
                <a:lnTo>
                  <a:pt x="4609465" y="0"/>
                </a:lnTo>
                <a:lnTo>
                  <a:pt x="4609465" y="3845560"/>
                </a:lnTo>
                <a:lnTo>
                  <a:pt x="0" y="3845560"/>
                </a:lnTo>
                <a:lnTo>
                  <a:pt x="0" y="0"/>
                </a:lnTo>
                <a:close/>
              </a:path>
            </a:pathLst>
          </a:custGeom>
          <a:blipFill rotWithShape="1">
            <a:blip r:embed="rId8">
              <a:alphaModFix/>
            </a:blip>
            <a:stretch>
              <a:fillRect b="0" l="-35" r="-3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31"/>
          <p:cNvSpPr txBox="1"/>
          <p:nvPr/>
        </p:nvSpPr>
        <p:spPr>
          <a:xfrm>
            <a:off x="1504228" y="1303124"/>
            <a:ext cx="8100221" cy="26479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700">
                <a:solidFill>
                  <a:srgbClr val="F4C624"/>
                </a:solidFill>
                <a:latin typeface="Anton"/>
                <a:ea typeface="Anton"/>
                <a:cs typeface="Anton"/>
                <a:sym typeface="Anton"/>
              </a:rPr>
              <a:t>ABOUT DEPLOYMENT TECHNOLOGIES</a:t>
            </a:r>
            <a:endParaRPr/>
          </a:p>
        </p:txBody>
      </p:sp>
      <p:sp>
        <p:nvSpPr>
          <p:cNvPr id="499" name="Google Shape;499;p31"/>
          <p:cNvSpPr txBox="1"/>
          <p:nvPr/>
        </p:nvSpPr>
        <p:spPr>
          <a:xfrm>
            <a:off x="1504228" y="4103474"/>
            <a:ext cx="8100221" cy="443674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500">
                <a:solidFill>
                  <a:srgbClr val="FFFFFF"/>
                </a:solidFill>
                <a:latin typeface="Quicksand"/>
                <a:ea typeface="Quicksand"/>
                <a:cs typeface="Quicksand"/>
                <a:sym typeface="Quicksand"/>
              </a:rPr>
              <a:t>Here, first vercel is used for deploying the frontend part of the application and aws is used for deploying backend and machine learning as well because NextJS works seamless in vercel, as vercel are the one who developed Next js.</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0" name="Shape 110"/>
        <p:cNvGrpSpPr/>
        <p:nvPr/>
      </p:nvGrpSpPr>
      <p:grpSpPr>
        <a:xfrm>
          <a:off x="0" y="0"/>
          <a:ext cx="0" cy="0"/>
          <a:chOff x="0" y="0"/>
          <a:chExt cx="0" cy="0"/>
        </a:xfrm>
      </p:grpSpPr>
      <p:sp>
        <p:nvSpPr>
          <p:cNvPr id="111" name="Google Shape;111;p14"/>
          <p:cNvSpPr/>
          <p:nvPr/>
        </p:nvSpPr>
        <p:spPr>
          <a:xfrm>
            <a:off x="-1490190" y="-106960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12" name="Google Shape;112;p14"/>
          <p:cNvSpPr/>
          <p:nvPr/>
        </p:nvSpPr>
        <p:spPr>
          <a:xfrm flipH="1">
            <a:off x="11240582" y="-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13" name="Google Shape;113;p14"/>
          <p:cNvSpPr txBox="1"/>
          <p:nvPr/>
        </p:nvSpPr>
        <p:spPr>
          <a:xfrm>
            <a:off x="1855491" y="112320"/>
            <a:ext cx="14577000" cy="8928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5800">
                <a:solidFill>
                  <a:srgbClr val="F4C624"/>
                </a:solidFill>
                <a:latin typeface="Anton"/>
                <a:ea typeface="Anton"/>
                <a:cs typeface="Anton"/>
                <a:sym typeface="Anton"/>
              </a:rPr>
              <a:t>AGENDA</a:t>
            </a:r>
            <a:endParaRPr sz="5800"/>
          </a:p>
        </p:txBody>
      </p:sp>
      <p:sp>
        <p:nvSpPr>
          <p:cNvPr id="114" name="Google Shape;114;p14"/>
          <p:cNvSpPr/>
          <p:nvPr/>
        </p:nvSpPr>
        <p:spPr>
          <a:xfrm>
            <a:off x="16546667" y="12895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15" name="Google Shape;115;p14"/>
          <p:cNvSpPr/>
          <p:nvPr/>
        </p:nvSpPr>
        <p:spPr>
          <a:xfrm>
            <a:off x="625966"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16" name="Google Shape;116;p14"/>
          <p:cNvSpPr/>
          <p:nvPr/>
        </p:nvSpPr>
        <p:spPr>
          <a:xfrm>
            <a:off x="706725" y="21629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17" name="Google Shape;117;p14"/>
          <p:cNvSpPr txBox="1"/>
          <p:nvPr/>
        </p:nvSpPr>
        <p:spPr>
          <a:xfrm>
            <a:off x="864206" y="2139027"/>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a:t>
            </a:r>
            <a:endParaRPr sz="2600"/>
          </a:p>
        </p:txBody>
      </p:sp>
      <p:sp>
        <p:nvSpPr>
          <p:cNvPr id="118" name="Google Shape;118;p14"/>
          <p:cNvSpPr/>
          <p:nvPr/>
        </p:nvSpPr>
        <p:spPr>
          <a:xfrm>
            <a:off x="706725" y="484155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19" name="Google Shape;119;p14"/>
          <p:cNvSpPr txBox="1"/>
          <p:nvPr/>
        </p:nvSpPr>
        <p:spPr>
          <a:xfrm>
            <a:off x="864206" y="4975908"/>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3</a:t>
            </a:r>
            <a:endParaRPr sz="2600"/>
          </a:p>
        </p:txBody>
      </p:sp>
      <p:sp>
        <p:nvSpPr>
          <p:cNvPr id="120" name="Google Shape;120;p14"/>
          <p:cNvSpPr/>
          <p:nvPr/>
        </p:nvSpPr>
        <p:spPr>
          <a:xfrm>
            <a:off x="706725" y="747768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21" name="Google Shape;121;p14"/>
          <p:cNvSpPr txBox="1"/>
          <p:nvPr/>
        </p:nvSpPr>
        <p:spPr>
          <a:xfrm>
            <a:off x="864206" y="7612038"/>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5</a:t>
            </a:r>
            <a:endParaRPr sz="2600"/>
          </a:p>
        </p:txBody>
      </p:sp>
      <p:sp>
        <p:nvSpPr>
          <p:cNvPr id="122" name="Google Shape;122;p14"/>
          <p:cNvSpPr/>
          <p:nvPr/>
        </p:nvSpPr>
        <p:spPr>
          <a:xfrm>
            <a:off x="6621835" y="2197469"/>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23" name="Google Shape;123;p14"/>
          <p:cNvSpPr txBox="1"/>
          <p:nvPr/>
        </p:nvSpPr>
        <p:spPr>
          <a:xfrm>
            <a:off x="938483" y="8890538"/>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6</a:t>
            </a:r>
            <a:endParaRPr sz="2600"/>
          </a:p>
        </p:txBody>
      </p:sp>
      <p:sp>
        <p:nvSpPr>
          <p:cNvPr id="124" name="Google Shape;124;p14"/>
          <p:cNvSpPr/>
          <p:nvPr/>
        </p:nvSpPr>
        <p:spPr>
          <a:xfrm>
            <a:off x="12176078" y="2197469"/>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25" name="Google Shape;125;p14"/>
          <p:cNvSpPr txBox="1"/>
          <p:nvPr/>
        </p:nvSpPr>
        <p:spPr>
          <a:xfrm>
            <a:off x="12333559" y="2331820"/>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13</a:t>
            </a:r>
            <a:endParaRPr sz="2600"/>
          </a:p>
        </p:txBody>
      </p:sp>
      <p:sp>
        <p:nvSpPr>
          <p:cNvPr id="126" name="Google Shape;126;p14"/>
          <p:cNvSpPr/>
          <p:nvPr/>
        </p:nvSpPr>
        <p:spPr>
          <a:xfrm>
            <a:off x="6621835" y="484155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27" name="Google Shape;127;p14"/>
          <p:cNvSpPr/>
          <p:nvPr/>
        </p:nvSpPr>
        <p:spPr>
          <a:xfrm>
            <a:off x="12209316" y="5582935"/>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28" name="Google Shape;128;p14"/>
          <p:cNvSpPr txBox="1"/>
          <p:nvPr/>
        </p:nvSpPr>
        <p:spPr>
          <a:xfrm>
            <a:off x="12412103" y="6686409"/>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8</a:t>
            </a:r>
            <a:endParaRPr sz="2600"/>
          </a:p>
        </p:txBody>
      </p:sp>
      <p:sp>
        <p:nvSpPr>
          <p:cNvPr id="129" name="Google Shape;129;p14"/>
          <p:cNvSpPr/>
          <p:nvPr/>
        </p:nvSpPr>
        <p:spPr>
          <a:xfrm>
            <a:off x="6621835" y="747768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30" name="Google Shape;130;p14"/>
          <p:cNvSpPr txBox="1"/>
          <p:nvPr/>
        </p:nvSpPr>
        <p:spPr>
          <a:xfrm>
            <a:off x="1774847" y="2098457"/>
            <a:ext cx="4387800" cy="9765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Team Members Roles and Responsibilities.</a:t>
            </a:r>
            <a:endParaRPr sz="2600"/>
          </a:p>
        </p:txBody>
      </p:sp>
      <p:sp>
        <p:nvSpPr>
          <p:cNvPr id="131" name="Google Shape;131;p14"/>
          <p:cNvSpPr txBox="1"/>
          <p:nvPr/>
        </p:nvSpPr>
        <p:spPr>
          <a:xfrm>
            <a:off x="1858079" y="5044847"/>
            <a:ext cx="4649700" cy="400200"/>
          </a:xfrm>
          <a:prstGeom prst="rect">
            <a:avLst/>
          </a:prstGeom>
          <a:noFill/>
          <a:ln>
            <a:noFill/>
          </a:ln>
        </p:spPr>
        <p:txBody>
          <a:bodyPr anchorCtr="0" anchor="t" bIns="0" lIns="0" spcFirstLastPara="1" rIns="0" wrap="square" tIns="0">
            <a:spAutoFit/>
          </a:bodyPr>
          <a:lstStyle/>
          <a:p>
            <a:pPr indent="0" lvl="0" marL="0" marR="0" rtl="0" algn="just">
              <a:lnSpc>
                <a:spcPct val="144000"/>
              </a:lnSpc>
              <a:spcBef>
                <a:spcPts val="0"/>
              </a:spcBef>
              <a:spcAft>
                <a:spcPts val="0"/>
              </a:spcAft>
              <a:buNone/>
            </a:pPr>
            <a:r>
              <a:rPr b="1" lang="en-US" sz="2600">
                <a:solidFill>
                  <a:srgbClr val="FFFFFF"/>
                </a:solidFill>
                <a:latin typeface="Quicksand"/>
                <a:ea typeface="Quicksand"/>
                <a:cs typeface="Quicksand"/>
                <a:sym typeface="Quicksand"/>
              </a:rPr>
              <a:t>Project Description.</a:t>
            </a:r>
            <a:endParaRPr sz="2600"/>
          </a:p>
        </p:txBody>
      </p:sp>
      <p:sp>
        <p:nvSpPr>
          <p:cNvPr id="132" name="Google Shape;132;p14"/>
          <p:cNvSpPr txBox="1"/>
          <p:nvPr/>
        </p:nvSpPr>
        <p:spPr>
          <a:xfrm>
            <a:off x="1858079" y="7706990"/>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Personas</a:t>
            </a:r>
            <a:endParaRPr sz="2600"/>
          </a:p>
        </p:txBody>
      </p:sp>
      <p:sp>
        <p:nvSpPr>
          <p:cNvPr id="133" name="Google Shape;133;p14"/>
          <p:cNvSpPr txBox="1"/>
          <p:nvPr/>
        </p:nvSpPr>
        <p:spPr>
          <a:xfrm>
            <a:off x="1858079" y="9057035"/>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MVP</a:t>
            </a:r>
            <a:endParaRPr sz="2600"/>
          </a:p>
        </p:txBody>
      </p:sp>
      <p:sp>
        <p:nvSpPr>
          <p:cNvPr id="134" name="Google Shape;134;p14"/>
          <p:cNvSpPr txBox="1"/>
          <p:nvPr/>
        </p:nvSpPr>
        <p:spPr>
          <a:xfrm>
            <a:off x="7797332" y="7719574"/>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Test Cases</a:t>
            </a:r>
            <a:endParaRPr sz="2600"/>
          </a:p>
        </p:txBody>
      </p:sp>
      <p:sp>
        <p:nvSpPr>
          <p:cNvPr id="135" name="Google Shape;135;p14"/>
          <p:cNvSpPr txBox="1"/>
          <p:nvPr/>
        </p:nvSpPr>
        <p:spPr>
          <a:xfrm>
            <a:off x="7797332" y="2369920"/>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Technologies</a:t>
            </a:r>
            <a:endParaRPr sz="2600"/>
          </a:p>
        </p:txBody>
      </p:sp>
      <p:sp>
        <p:nvSpPr>
          <p:cNvPr id="136" name="Google Shape;136;p14"/>
          <p:cNvSpPr txBox="1"/>
          <p:nvPr/>
        </p:nvSpPr>
        <p:spPr>
          <a:xfrm>
            <a:off x="13248690" y="2011344"/>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t/>
            </a:r>
            <a:endParaRPr sz="2600"/>
          </a:p>
        </p:txBody>
      </p:sp>
      <p:sp>
        <p:nvSpPr>
          <p:cNvPr id="137" name="Google Shape;137;p14"/>
          <p:cNvSpPr txBox="1"/>
          <p:nvPr/>
        </p:nvSpPr>
        <p:spPr>
          <a:xfrm>
            <a:off x="7797332" y="6386215"/>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Product backlog</a:t>
            </a:r>
            <a:endParaRPr sz="2600"/>
          </a:p>
        </p:txBody>
      </p:sp>
      <p:sp>
        <p:nvSpPr>
          <p:cNvPr id="138" name="Google Shape;138;p14"/>
          <p:cNvSpPr txBox="1"/>
          <p:nvPr/>
        </p:nvSpPr>
        <p:spPr>
          <a:xfrm>
            <a:off x="13358134" y="6866301"/>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Github Link</a:t>
            </a:r>
            <a:endParaRPr sz="2600"/>
          </a:p>
        </p:txBody>
      </p:sp>
      <p:sp>
        <p:nvSpPr>
          <p:cNvPr id="139" name="Google Shape;139;p14"/>
          <p:cNvSpPr txBox="1"/>
          <p:nvPr/>
        </p:nvSpPr>
        <p:spPr>
          <a:xfrm>
            <a:off x="1798619" y="3406499"/>
            <a:ext cx="4768500" cy="9765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Improvements made from Professor Feedback.</a:t>
            </a:r>
            <a:endParaRPr sz="2600"/>
          </a:p>
        </p:txBody>
      </p:sp>
      <p:sp>
        <p:nvSpPr>
          <p:cNvPr id="140" name="Google Shape;140;p14"/>
          <p:cNvSpPr/>
          <p:nvPr/>
        </p:nvSpPr>
        <p:spPr>
          <a:xfrm>
            <a:off x="706725" y="3502245"/>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41" name="Google Shape;141;p14"/>
          <p:cNvSpPr txBox="1"/>
          <p:nvPr/>
        </p:nvSpPr>
        <p:spPr>
          <a:xfrm>
            <a:off x="843256" y="3630539"/>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2</a:t>
            </a:r>
            <a:endParaRPr sz="2600"/>
          </a:p>
        </p:txBody>
      </p:sp>
      <p:sp>
        <p:nvSpPr>
          <p:cNvPr id="142" name="Google Shape;142;p14"/>
          <p:cNvSpPr/>
          <p:nvPr/>
        </p:nvSpPr>
        <p:spPr>
          <a:xfrm>
            <a:off x="706725" y="6138375"/>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43" name="Google Shape;143;p14"/>
          <p:cNvSpPr txBox="1"/>
          <p:nvPr/>
        </p:nvSpPr>
        <p:spPr>
          <a:xfrm>
            <a:off x="843254" y="6272726"/>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4</a:t>
            </a:r>
            <a:endParaRPr sz="2600"/>
          </a:p>
        </p:txBody>
      </p:sp>
      <p:sp>
        <p:nvSpPr>
          <p:cNvPr id="144" name="Google Shape;144;p14"/>
          <p:cNvSpPr txBox="1"/>
          <p:nvPr/>
        </p:nvSpPr>
        <p:spPr>
          <a:xfrm>
            <a:off x="1858079" y="6064880"/>
            <a:ext cx="46497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Team Working Agreement.</a:t>
            </a:r>
            <a:endParaRPr sz="2600"/>
          </a:p>
        </p:txBody>
      </p:sp>
      <p:sp>
        <p:nvSpPr>
          <p:cNvPr id="145" name="Google Shape;145;p14"/>
          <p:cNvSpPr/>
          <p:nvPr/>
        </p:nvSpPr>
        <p:spPr>
          <a:xfrm>
            <a:off x="6615708" y="3520588"/>
            <a:ext cx="948787" cy="948787"/>
          </a:xfrm>
          <a:custGeom>
            <a:rect b="b" l="l" r="r" t="t"/>
            <a:pathLst>
              <a:path extrusionOk="0" h="948787" w="948787">
                <a:moveTo>
                  <a:pt x="0" y="0"/>
                </a:moveTo>
                <a:lnTo>
                  <a:pt x="948788" y="0"/>
                </a:lnTo>
                <a:lnTo>
                  <a:pt x="948788"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46" name="Google Shape;146;p14"/>
          <p:cNvSpPr txBox="1"/>
          <p:nvPr/>
        </p:nvSpPr>
        <p:spPr>
          <a:xfrm>
            <a:off x="6779316" y="2331820"/>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7</a:t>
            </a:r>
            <a:endParaRPr sz="2600"/>
          </a:p>
        </p:txBody>
      </p:sp>
      <p:sp>
        <p:nvSpPr>
          <p:cNvPr id="147" name="Google Shape;147;p14"/>
          <p:cNvSpPr txBox="1"/>
          <p:nvPr/>
        </p:nvSpPr>
        <p:spPr>
          <a:xfrm>
            <a:off x="7797332" y="5076852"/>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Diagrams and Recap</a:t>
            </a:r>
            <a:endParaRPr sz="2600"/>
          </a:p>
        </p:txBody>
      </p:sp>
      <p:sp>
        <p:nvSpPr>
          <p:cNvPr id="148" name="Google Shape;148;p14"/>
          <p:cNvSpPr txBox="1"/>
          <p:nvPr/>
        </p:nvSpPr>
        <p:spPr>
          <a:xfrm>
            <a:off x="7797332" y="3721604"/>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Algorithms</a:t>
            </a:r>
            <a:endParaRPr sz="2600"/>
          </a:p>
        </p:txBody>
      </p:sp>
      <p:sp>
        <p:nvSpPr>
          <p:cNvPr id="149" name="Google Shape;149;p14"/>
          <p:cNvSpPr/>
          <p:nvPr/>
        </p:nvSpPr>
        <p:spPr>
          <a:xfrm>
            <a:off x="6621835" y="6123719"/>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50" name="Google Shape;150;p14"/>
          <p:cNvSpPr txBox="1"/>
          <p:nvPr/>
        </p:nvSpPr>
        <p:spPr>
          <a:xfrm>
            <a:off x="6779316" y="4975908"/>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9</a:t>
            </a:r>
            <a:endParaRPr sz="2600"/>
          </a:p>
        </p:txBody>
      </p:sp>
      <p:sp>
        <p:nvSpPr>
          <p:cNvPr id="151" name="Google Shape;151;p14"/>
          <p:cNvSpPr/>
          <p:nvPr/>
        </p:nvSpPr>
        <p:spPr>
          <a:xfrm>
            <a:off x="12176078" y="3323411"/>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52" name="Google Shape;152;p14"/>
          <p:cNvSpPr/>
          <p:nvPr/>
        </p:nvSpPr>
        <p:spPr>
          <a:xfrm>
            <a:off x="12176078" y="7848072"/>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53" name="Google Shape;153;p14"/>
          <p:cNvSpPr txBox="1"/>
          <p:nvPr/>
        </p:nvSpPr>
        <p:spPr>
          <a:xfrm>
            <a:off x="12333559" y="5717286"/>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16</a:t>
            </a:r>
            <a:endParaRPr sz="2600"/>
          </a:p>
        </p:txBody>
      </p:sp>
      <p:sp>
        <p:nvSpPr>
          <p:cNvPr id="154" name="Google Shape;154;p14"/>
          <p:cNvSpPr txBox="1"/>
          <p:nvPr/>
        </p:nvSpPr>
        <p:spPr>
          <a:xfrm>
            <a:off x="12333559" y="3457762"/>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14</a:t>
            </a:r>
            <a:endParaRPr sz="2600"/>
          </a:p>
        </p:txBody>
      </p:sp>
      <p:sp>
        <p:nvSpPr>
          <p:cNvPr id="155" name="Google Shape;155;p14"/>
          <p:cNvSpPr txBox="1"/>
          <p:nvPr/>
        </p:nvSpPr>
        <p:spPr>
          <a:xfrm>
            <a:off x="7797332" y="9057035"/>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Stories Completed</a:t>
            </a:r>
            <a:endParaRPr sz="2600"/>
          </a:p>
        </p:txBody>
      </p:sp>
      <p:sp>
        <p:nvSpPr>
          <p:cNvPr id="156" name="Google Shape;156;p14"/>
          <p:cNvSpPr txBox="1"/>
          <p:nvPr/>
        </p:nvSpPr>
        <p:spPr>
          <a:xfrm>
            <a:off x="13285090" y="2387621"/>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Metrics</a:t>
            </a:r>
            <a:endParaRPr sz="2600"/>
          </a:p>
        </p:txBody>
      </p:sp>
      <p:sp>
        <p:nvSpPr>
          <p:cNvPr id="157" name="Google Shape;157;p14"/>
          <p:cNvSpPr/>
          <p:nvPr/>
        </p:nvSpPr>
        <p:spPr>
          <a:xfrm>
            <a:off x="706725" y="8783906"/>
            <a:ext cx="948787" cy="948787"/>
          </a:xfrm>
          <a:custGeom>
            <a:rect b="b" l="l" r="r" t="t"/>
            <a:pathLst>
              <a:path extrusionOk="0" h="948787" w="948787">
                <a:moveTo>
                  <a:pt x="0" y="0"/>
                </a:moveTo>
                <a:lnTo>
                  <a:pt x="948787" y="0"/>
                </a:lnTo>
                <a:lnTo>
                  <a:pt x="948787" y="948788"/>
                </a:lnTo>
                <a:lnTo>
                  <a:pt x="0" y="9487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58" name="Google Shape;158;p14"/>
          <p:cNvSpPr txBox="1"/>
          <p:nvPr/>
        </p:nvSpPr>
        <p:spPr>
          <a:xfrm>
            <a:off x="864206" y="8918257"/>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6</a:t>
            </a:r>
            <a:endParaRPr sz="2600"/>
          </a:p>
        </p:txBody>
      </p:sp>
      <p:sp>
        <p:nvSpPr>
          <p:cNvPr id="159" name="Google Shape;159;p14"/>
          <p:cNvSpPr/>
          <p:nvPr/>
        </p:nvSpPr>
        <p:spPr>
          <a:xfrm>
            <a:off x="6621835" y="8884584"/>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60" name="Google Shape;160;p14"/>
          <p:cNvSpPr txBox="1"/>
          <p:nvPr/>
        </p:nvSpPr>
        <p:spPr>
          <a:xfrm>
            <a:off x="6773189" y="3654939"/>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8</a:t>
            </a:r>
            <a:endParaRPr sz="2600"/>
          </a:p>
        </p:txBody>
      </p:sp>
      <p:sp>
        <p:nvSpPr>
          <p:cNvPr id="161" name="Google Shape;161;p14"/>
          <p:cNvSpPr txBox="1"/>
          <p:nvPr/>
        </p:nvSpPr>
        <p:spPr>
          <a:xfrm>
            <a:off x="6779316" y="6247544"/>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10</a:t>
            </a:r>
            <a:endParaRPr sz="2600"/>
          </a:p>
        </p:txBody>
      </p:sp>
      <p:sp>
        <p:nvSpPr>
          <p:cNvPr id="162" name="Google Shape;162;p14"/>
          <p:cNvSpPr txBox="1"/>
          <p:nvPr/>
        </p:nvSpPr>
        <p:spPr>
          <a:xfrm>
            <a:off x="6772982" y="9042938"/>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12</a:t>
            </a:r>
            <a:endParaRPr sz="2600"/>
          </a:p>
        </p:txBody>
      </p:sp>
      <p:sp>
        <p:nvSpPr>
          <p:cNvPr id="163" name="Google Shape;163;p14"/>
          <p:cNvSpPr txBox="1"/>
          <p:nvPr/>
        </p:nvSpPr>
        <p:spPr>
          <a:xfrm>
            <a:off x="6773189" y="7612038"/>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11</a:t>
            </a:r>
            <a:endParaRPr sz="2600"/>
          </a:p>
        </p:txBody>
      </p:sp>
      <p:sp>
        <p:nvSpPr>
          <p:cNvPr id="164" name="Google Shape;164;p14"/>
          <p:cNvSpPr/>
          <p:nvPr/>
        </p:nvSpPr>
        <p:spPr>
          <a:xfrm>
            <a:off x="12209316" y="445317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65" name="Google Shape;165;p14"/>
          <p:cNvSpPr txBox="1"/>
          <p:nvPr/>
        </p:nvSpPr>
        <p:spPr>
          <a:xfrm>
            <a:off x="12366797" y="4586523"/>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15</a:t>
            </a:r>
            <a:endParaRPr sz="2600"/>
          </a:p>
        </p:txBody>
      </p:sp>
      <p:sp>
        <p:nvSpPr>
          <p:cNvPr id="166" name="Google Shape;166;p14"/>
          <p:cNvSpPr txBox="1"/>
          <p:nvPr/>
        </p:nvSpPr>
        <p:spPr>
          <a:xfrm>
            <a:off x="13315578" y="4672335"/>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Sprint 3</a:t>
            </a:r>
            <a:endParaRPr sz="2600"/>
          </a:p>
        </p:txBody>
      </p:sp>
      <p:sp>
        <p:nvSpPr>
          <p:cNvPr id="167" name="Google Shape;167;p14"/>
          <p:cNvSpPr txBox="1"/>
          <p:nvPr/>
        </p:nvSpPr>
        <p:spPr>
          <a:xfrm>
            <a:off x="13315565" y="3533959"/>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Retrospective</a:t>
            </a:r>
            <a:endParaRPr sz="2600"/>
          </a:p>
        </p:txBody>
      </p:sp>
      <p:sp>
        <p:nvSpPr>
          <p:cNvPr id="168" name="Google Shape;168;p14"/>
          <p:cNvSpPr txBox="1"/>
          <p:nvPr/>
        </p:nvSpPr>
        <p:spPr>
          <a:xfrm>
            <a:off x="13315584" y="5797694"/>
            <a:ext cx="38532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Project Demo</a:t>
            </a:r>
            <a:endParaRPr sz="2600"/>
          </a:p>
        </p:txBody>
      </p:sp>
      <p:sp>
        <p:nvSpPr>
          <p:cNvPr id="169" name="Google Shape;169;p14"/>
          <p:cNvSpPr/>
          <p:nvPr/>
        </p:nvSpPr>
        <p:spPr>
          <a:xfrm>
            <a:off x="12185603" y="6688158"/>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00">
              <a:solidFill>
                <a:schemeClr val="dk1"/>
              </a:solidFill>
              <a:latin typeface="Calibri"/>
              <a:ea typeface="Calibri"/>
              <a:cs typeface="Calibri"/>
              <a:sym typeface="Calibri"/>
            </a:endParaRPr>
          </a:p>
        </p:txBody>
      </p:sp>
      <p:sp>
        <p:nvSpPr>
          <p:cNvPr id="170" name="Google Shape;170;p14"/>
          <p:cNvSpPr txBox="1"/>
          <p:nvPr/>
        </p:nvSpPr>
        <p:spPr>
          <a:xfrm>
            <a:off x="13315584" y="8061457"/>
            <a:ext cx="4694100" cy="4002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600">
                <a:solidFill>
                  <a:srgbClr val="FFFFFF"/>
                </a:solidFill>
                <a:latin typeface="Quicksand"/>
                <a:ea typeface="Quicksand"/>
                <a:cs typeface="Quicksand"/>
                <a:sym typeface="Quicksand"/>
              </a:rPr>
              <a:t>Live Application Demo</a:t>
            </a:r>
            <a:endParaRPr sz="2600"/>
          </a:p>
        </p:txBody>
      </p:sp>
      <p:sp>
        <p:nvSpPr>
          <p:cNvPr id="171" name="Google Shape;171;p14"/>
          <p:cNvSpPr txBox="1"/>
          <p:nvPr/>
        </p:nvSpPr>
        <p:spPr>
          <a:xfrm>
            <a:off x="12333559" y="7982423"/>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18</a:t>
            </a:r>
            <a:endParaRPr sz="2600"/>
          </a:p>
        </p:txBody>
      </p:sp>
      <p:sp>
        <p:nvSpPr>
          <p:cNvPr id="172" name="Google Shape;172;p14"/>
          <p:cNvSpPr txBox="1"/>
          <p:nvPr/>
        </p:nvSpPr>
        <p:spPr>
          <a:xfrm>
            <a:off x="12333559" y="6795447"/>
            <a:ext cx="633900" cy="4002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2600">
                <a:solidFill>
                  <a:srgbClr val="FFFFFF"/>
                </a:solidFill>
                <a:latin typeface="Quicksand"/>
                <a:ea typeface="Quicksand"/>
                <a:cs typeface="Quicksand"/>
                <a:sym typeface="Quicksand"/>
              </a:rPr>
              <a:t>17</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07" name="Shape 507"/>
        <p:cNvGrpSpPr/>
        <p:nvPr/>
      </p:nvGrpSpPr>
      <p:grpSpPr>
        <a:xfrm>
          <a:off x="0" y="0"/>
          <a:ext cx="0" cy="0"/>
          <a:chOff x="0" y="0"/>
          <a:chExt cx="0" cy="0"/>
        </a:xfrm>
      </p:grpSpPr>
      <p:sp>
        <p:nvSpPr>
          <p:cNvPr id="508" name="Google Shape;508;p32"/>
          <p:cNvSpPr/>
          <p:nvPr/>
        </p:nvSpPr>
        <p:spPr>
          <a:xfrm>
            <a:off x="-2057400" y="95517"/>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32"/>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3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32"/>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2"/>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2"/>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32"/>
          <p:cNvSpPr/>
          <p:nvPr/>
        </p:nvSpPr>
        <p:spPr>
          <a:xfrm>
            <a:off x="11324924" y="3728042"/>
            <a:ext cx="4277201" cy="3121438"/>
          </a:xfrm>
          <a:custGeom>
            <a:rect b="b" l="l" r="r" t="t"/>
            <a:pathLst>
              <a:path extrusionOk="0" h="4161917" w="5702935">
                <a:moveTo>
                  <a:pt x="0" y="0"/>
                </a:moveTo>
                <a:lnTo>
                  <a:pt x="5702935" y="0"/>
                </a:lnTo>
                <a:lnTo>
                  <a:pt x="5702935" y="4161917"/>
                </a:lnTo>
                <a:lnTo>
                  <a:pt x="0" y="4161917"/>
                </a:lnTo>
                <a:lnTo>
                  <a:pt x="0" y="0"/>
                </a:lnTo>
                <a:close/>
              </a:path>
            </a:pathLst>
          </a:custGeom>
          <a:blipFill rotWithShape="1">
            <a:blip r:embed="rId8">
              <a:alphaModFix/>
            </a:blip>
            <a:stretch>
              <a:fillRect b="0" l="-3" r="-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2"/>
          <p:cNvSpPr txBox="1"/>
          <p:nvPr/>
        </p:nvSpPr>
        <p:spPr>
          <a:xfrm>
            <a:off x="1504228" y="1103099"/>
            <a:ext cx="8100300" cy="3972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700">
                <a:solidFill>
                  <a:srgbClr val="F4C624"/>
                </a:solidFill>
                <a:latin typeface="Anton"/>
                <a:ea typeface="Anton"/>
                <a:cs typeface="Anton"/>
                <a:sym typeface="Anton"/>
              </a:rPr>
              <a:t>ABOUT MACHINE LEARNING TECHNOLOGIES</a:t>
            </a:r>
            <a:endParaRPr/>
          </a:p>
        </p:txBody>
      </p:sp>
      <p:sp>
        <p:nvSpPr>
          <p:cNvPr id="516" name="Google Shape;516;p32"/>
          <p:cNvSpPr txBox="1"/>
          <p:nvPr/>
        </p:nvSpPr>
        <p:spPr>
          <a:xfrm>
            <a:off x="1504228" y="5627474"/>
            <a:ext cx="8100300" cy="3154500"/>
          </a:xfrm>
          <a:prstGeom prst="rect">
            <a:avLst/>
          </a:prstGeom>
          <a:noFill/>
          <a:ln>
            <a:noFill/>
          </a:ln>
        </p:spPr>
        <p:txBody>
          <a:bodyPr anchorCtr="0" anchor="t" bIns="0" lIns="0" spcFirstLastPara="1" rIns="0" wrap="square" tIns="0">
            <a:spAutoFit/>
          </a:bodyPr>
          <a:lstStyle/>
          <a:p>
            <a:pPr indent="0" lvl="0" marL="0" marR="0" rtl="0" algn="ctr">
              <a:lnSpc>
                <a:spcPct val="144014"/>
              </a:lnSpc>
              <a:spcBef>
                <a:spcPts val="0"/>
              </a:spcBef>
              <a:spcAft>
                <a:spcPts val="0"/>
              </a:spcAft>
              <a:buNone/>
            </a:pPr>
            <a:r>
              <a:rPr b="1" lang="en-US" sz="2499">
                <a:solidFill>
                  <a:srgbClr val="FFFFFF"/>
                </a:solidFill>
                <a:latin typeface="Quicksand"/>
                <a:ea typeface="Quicksand"/>
                <a:cs typeface="Quicksand"/>
                <a:sym typeface="Quicksand"/>
              </a:rPr>
              <a:t>So here scikit learning is primarily used for building the basic version of the machine learning algorithms and in later on stages, Pytorch is used for build even more accurate version of the machine learning which understands the weather even more better and predicts it well.</a:t>
            </a:r>
            <a:endParaRPr sz="80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24" name="Shape 524"/>
        <p:cNvGrpSpPr/>
        <p:nvPr/>
      </p:nvGrpSpPr>
      <p:grpSpPr>
        <a:xfrm>
          <a:off x="0" y="0"/>
          <a:ext cx="0" cy="0"/>
          <a:chOff x="0" y="0"/>
          <a:chExt cx="0" cy="0"/>
        </a:xfrm>
      </p:grpSpPr>
      <p:sp>
        <p:nvSpPr>
          <p:cNvPr id="525" name="Google Shape;525;p33"/>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33"/>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33"/>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33"/>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33"/>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33"/>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3"/>
          <p:cNvSpPr/>
          <p:nvPr/>
        </p:nvSpPr>
        <p:spPr>
          <a:xfrm>
            <a:off x="11194204" y="3682759"/>
            <a:ext cx="3960781" cy="2965514"/>
          </a:xfrm>
          <a:custGeom>
            <a:rect b="b" l="l" r="r" t="t"/>
            <a:pathLst>
              <a:path extrusionOk="0" h="3954018" w="5281041">
                <a:moveTo>
                  <a:pt x="0" y="0"/>
                </a:moveTo>
                <a:lnTo>
                  <a:pt x="5281041" y="0"/>
                </a:lnTo>
                <a:lnTo>
                  <a:pt x="5281041" y="3954018"/>
                </a:lnTo>
                <a:lnTo>
                  <a:pt x="0" y="3954018"/>
                </a:lnTo>
                <a:lnTo>
                  <a:pt x="0" y="0"/>
                </a:lnTo>
                <a:close/>
              </a:path>
            </a:pathLst>
          </a:custGeom>
          <a:blipFill rotWithShape="1">
            <a:blip r:embed="rId8">
              <a:alphaModFix/>
            </a:blip>
            <a:stretch>
              <a:fillRect b="0" l="-5" r="-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33"/>
          <p:cNvSpPr txBox="1"/>
          <p:nvPr/>
        </p:nvSpPr>
        <p:spPr>
          <a:xfrm>
            <a:off x="1504228" y="1522199"/>
            <a:ext cx="8100221" cy="2362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ABOUT TOOLS TECHNOLOGIES</a:t>
            </a:r>
            <a:endParaRPr/>
          </a:p>
        </p:txBody>
      </p:sp>
      <p:sp>
        <p:nvSpPr>
          <p:cNvPr id="533" name="Google Shape;533;p33"/>
          <p:cNvSpPr txBox="1"/>
          <p:nvPr/>
        </p:nvSpPr>
        <p:spPr>
          <a:xfrm>
            <a:off x="1504228" y="4623247"/>
            <a:ext cx="8100300" cy="41547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2800">
                <a:solidFill>
                  <a:srgbClr val="FFFFFF"/>
                </a:solidFill>
                <a:latin typeface="Quicksand"/>
                <a:ea typeface="Quicksand"/>
                <a:cs typeface="Quicksand"/>
                <a:sym typeface="Quicksand"/>
              </a:rPr>
              <a:t>Figma is mainly used for prototyping and design how the product looks like. VSCode is where actually the code is written. Codespaces is where the collaboration code is done, for pair programming. Github is where whole code is hosted. Postman is for testing the API endpoints.</a:t>
            </a:r>
            <a:endParaRPr sz="90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41" name="Shape 541"/>
        <p:cNvGrpSpPr/>
        <p:nvPr/>
      </p:nvGrpSpPr>
      <p:grpSpPr>
        <a:xfrm>
          <a:off x="0" y="0"/>
          <a:ext cx="0" cy="0"/>
          <a:chOff x="0" y="0"/>
          <a:chExt cx="0" cy="0"/>
        </a:xfrm>
      </p:grpSpPr>
      <p:sp>
        <p:nvSpPr>
          <p:cNvPr id="542" name="Google Shape;542;p34"/>
          <p:cNvSpPr/>
          <p:nvPr/>
        </p:nvSpPr>
        <p:spPr>
          <a:xfrm>
            <a:off x="-2069919" y="2476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3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34"/>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34"/>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4"/>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4"/>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34"/>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34"/>
          <p:cNvSpPr txBox="1"/>
          <p:nvPr/>
        </p:nvSpPr>
        <p:spPr>
          <a:xfrm>
            <a:off x="2151220" y="1606008"/>
            <a:ext cx="13985561"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ALGORITHMS</a:t>
            </a:r>
            <a:endParaRPr/>
          </a:p>
        </p:txBody>
      </p:sp>
      <p:sp>
        <p:nvSpPr>
          <p:cNvPr id="550" name="Google Shape;550;p34"/>
          <p:cNvSpPr txBox="1"/>
          <p:nvPr/>
        </p:nvSpPr>
        <p:spPr>
          <a:xfrm>
            <a:off x="3300025" y="3174402"/>
            <a:ext cx="11688000" cy="6039300"/>
          </a:xfrm>
          <a:prstGeom prst="rect">
            <a:avLst/>
          </a:prstGeom>
          <a:noFill/>
          <a:ln>
            <a:noFill/>
          </a:ln>
        </p:spPr>
        <p:txBody>
          <a:bodyPr anchorCtr="0" anchor="t" bIns="0" lIns="0" spcFirstLastPara="1" rIns="0" wrap="square" tIns="0">
            <a:spAutoFit/>
          </a:bodyPr>
          <a:lstStyle/>
          <a:p>
            <a:pPr indent="0" lvl="0" marL="0" marR="0" rtl="0" algn="just">
              <a:lnSpc>
                <a:spcPct val="143973"/>
              </a:lnSpc>
              <a:spcBef>
                <a:spcPts val="0"/>
              </a:spcBef>
              <a:spcAft>
                <a:spcPts val="0"/>
              </a:spcAft>
              <a:buNone/>
            </a:pPr>
            <a:r>
              <a:rPr b="1" lang="en-US" sz="1990">
                <a:solidFill>
                  <a:srgbClr val="F4C624"/>
                </a:solidFill>
                <a:latin typeface="Quicksand"/>
                <a:ea typeface="Quicksand"/>
                <a:cs typeface="Quicksand"/>
                <a:sym typeface="Quicksand"/>
              </a:rPr>
              <a:t>Predicting Weather</a:t>
            </a:r>
            <a:endParaRPr sz="1100"/>
          </a:p>
          <a:p>
            <a:pPr indent="0" lvl="0" marL="0" marR="0" rtl="0" algn="just">
              <a:lnSpc>
                <a:spcPct val="143973"/>
              </a:lnSpc>
              <a:spcBef>
                <a:spcPts val="0"/>
              </a:spcBef>
              <a:spcAft>
                <a:spcPts val="0"/>
              </a:spcAft>
              <a:buNone/>
            </a:pPr>
            <a:r>
              <a:rPr b="1" lang="en-US" sz="1990">
                <a:solidFill>
                  <a:srgbClr val="FFFFFF"/>
                </a:solidFill>
                <a:latin typeface="Quicksand"/>
                <a:ea typeface="Quicksand"/>
                <a:cs typeface="Quicksand"/>
                <a:sym typeface="Quicksand"/>
              </a:rPr>
              <a:t>Random forest regressor </a:t>
            </a:r>
            <a:endParaRPr sz="1100"/>
          </a:p>
          <a:p>
            <a:pPr indent="-155455" lvl="2" marL="523515" marR="0" rtl="0" algn="just">
              <a:lnSpc>
                <a:spcPct val="143973"/>
              </a:lnSpc>
              <a:spcBef>
                <a:spcPts val="0"/>
              </a:spcBef>
              <a:spcAft>
                <a:spcPts val="0"/>
              </a:spcAft>
              <a:buClr>
                <a:srgbClr val="FFFFFF"/>
              </a:buClr>
              <a:buSzPts val="1990"/>
              <a:buFont typeface="Arial"/>
              <a:buChar char="⚬"/>
            </a:pPr>
            <a:r>
              <a:rPr b="0" i="0" lang="en-US" sz="1990" u="none" cap="none" strike="noStrike">
                <a:solidFill>
                  <a:srgbClr val="FFFFFF"/>
                </a:solidFill>
                <a:latin typeface="Quicksand"/>
                <a:ea typeface="Quicksand"/>
                <a:cs typeface="Quicksand"/>
                <a:sym typeface="Quicksand"/>
              </a:rPr>
              <a:t>Used to predict weather conditions like temperature or humidity by learning patterns from historical weather data through decision trees that capture non-linear relationships.</a:t>
            </a:r>
            <a:endParaRPr sz="1100"/>
          </a:p>
          <a:p>
            <a:pPr indent="-174505" lvl="2" marL="523515" marR="0" rtl="0" algn="just">
              <a:lnSpc>
                <a:spcPct val="143973"/>
              </a:lnSpc>
              <a:spcBef>
                <a:spcPts val="0"/>
              </a:spcBef>
              <a:spcAft>
                <a:spcPts val="0"/>
              </a:spcAft>
              <a:buNone/>
            </a:pPr>
            <a:r>
              <a:rPr b="1" i="0" lang="en-US" sz="1990" u="none" cap="none" strike="noStrike">
                <a:solidFill>
                  <a:srgbClr val="FFFFFF"/>
                </a:solidFill>
                <a:latin typeface="Quicksand"/>
                <a:ea typeface="Quicksand"/>
                <a:cs typeface="Quicksand"/>
                <a:sym typeface="Quicksand"/>
              </a:rPr>
              <a:t>LSTM</a:t>
            </a:r>
            <a:endParaRPr sz="1100"/>
          </a:p>
          <a:p>
            <a:pPr indent="-155455" lvl="2" marL="523515" marR="0" rtl="0" algn="just">
              <a:lnSpc>
                <a:spcPct val="143973"/>
              </a:lnSpc>
              <a:spcBef>
                <a:spcPts val="0"/>
              </a:spcBef>
              <a:spcAft>
                <a:spcPts val="0"/>
              </a:spcAft>
              <a:buClr>
                <a:srgbClr val="FFFFFF"/>
              </a:buClr>
              <a:buSzPts val="1990"/>
              <a:buFont typeface="Arial"/>
              <a:buChar char="⚬"/>
            </a:pPr>
            <a:r>
              <a:rPr b="0" i="0" lang="en-US" sz="1990" u="none" cap="none" strike="noStrike">
                <a:solidFill>
                  <a:srgbClr val="FFFFFF"/>
                </a:solidFill>
                <a:latin typeface="Quicksand"/>
                <a:ea typeface="Quicksand"/>
                <a:cs typeface="Quicksand"/>
                <a:sym typeface="Quicksand"/>
              </a:rPr>
              <a:t>A recurrent neural network used to predict future weather by capturing long-term dependencies and patterns in sequential weather data over time.</a:t>
            </a:r>
            <a:endParaRPr sz="1100"/>
          </a:p>
          <a:p>
            <a:pPr indent="-174505" lvl="2" marL="523515" marR="0" rtl="0" algn="just">
              <a:lnSpc>
                <a:spcPct val="143973"/>
              </a:lnSpc>
              <a:spcBef>
                <a:spcPts val="0"/>
              </a:spcBef>
              <a:spcAft>
                <a:spcPts val="0"/>
              </a:spcAft>
              <a:buNone/>
            </a:pPr>
            <a:r>
              <a:t/>
            </a:r>
            <a:endParaRPr b="0" i="0" sz="1990" u="none" cap="none" strike="noStrike">
              <a:solidFill>
                <a:srgbClr val="FFFFFF"/>
              </a:solidFill>
              <a:latin typeface="Quicksand"/>
              <a:ea typeface="Quicksand"/>
              <a:cs typeface="Quicksand"/>
              <a:sym typeface="Quicksand"/>
            </a:endParaRPr>
          </a:p>
          <a:p>
            <a:pPr indent="-174505" lvl="2" marL="523515" marR="0" rtl="0" algn="just">
              <a:lnSpc>
                <a:spcPct val="143973"/>
              </a:lnSpc>
              <a:spcBef>
                <a:spcPts val="0"/>
              </a:spcBef>
              <a:spcAft>
                <a:spcPts val="0"/>
              </a:spcAft>
              <a:buNone/>
            </a:pPr>
            <a:r>
              <a:rPr b="1" i="0" lang="en-US" sz="1990" u="none" cap="none" strike="noStrike">
                <a:solidFill>
                  <a:srgbClr val="F4C624"/>
                </a:solidFill>
                <a:latin typeface="Quicksand"/>
                <a:ea typeface="Quicksand"/>
                <a:cs typeface="Quicksand"/>
                <a:sym typeface="Quicksand"/>
              </a:rPr>
              <a:t>Recommendation</a:t>
            </a:r>
            <a:endParaRPr sz="1100"/>
          </a:p>
          <a:p>
            <a:pPr indent="-174505" lvl="2" marL="523515" marR="0" rtl="0" algn="just">
              <a:lnSpc>
                <a:spcPct val="143973"/>
              </a:lnSpc>
              <a:spcBef>
                <a:spcPts val="0"/>
              </a:spcBef>
              <a:spcAft>
                <a:spcPts val="0"/>
              </a:spcAft>
              <a:buNone/>
            </a:pPr>
            <a:r>
              <a:rPr b="1" i="0" lang="en-US" sz="1990" u="none" cap="none" strike="noStrike">
                <a:solidFill>
                  <a:srgbClr val="FFFFFF"/>
                </a:solidFill>
                <a:latin typeface="Quicksand"/>
                <a:ea typeface="Quicksand"/>
                <a:cs typeface="Quicksand"/>
                <a:sym typeface="Quicksand"/>
              </a:rPr>
              <a:t>KNN (k-nearest neighbours)</a:t>
            </a:r>
            <a:endParaRPr sz="1100"/>
          </a:p>
          <a:p>
            <a:pPr indent="-155455" lvl="2" marL="523515" marR="0" rtl="0" algn="just">
              <a:lnSpc>
                <a:spcPct val="143973"/>
              </a:lnSpc>
              <a:spcBef>
                <a:spcPts val="0"/>
              </a:spcBef>
              <a:spcAft>
                <a:spcPts val="0"/>
              </a:spcAft>
              <a:buClr>
                <a:srgbClr val="FFFFFF"/>
              </a:buClr>
              <a:buSzPts val="1990"/>
              <a:buFont typeface="Arial"/>
              <a:buChar char="⚬"/>
            </a:pPr>
            <a:r>
              <a:rPr b="0" i="0" lang="en-US" sz="1990" u="none" cap="none" strike="noStrike">
                <a:solidFill>
                  <a:srgbClr val="FFFFFF"/>
                </a:solidFill>
                <a:latin typeface="Quicksand"/>
                <a:ea typeface="Quicksand"/>
                <a:cs typeface="Quicksand"/>
                <a:sym typeface="Quicksand"/>
              </a:rPr>
              <a:t>Used to recommend outfits by finding similar users (or outfits) based on user preferences and weather conditions, suggesting clothing choices that worked for users with similar profiles or conditions.</a:t>
            </a:r>
            <a:endParaRPr sz="1100"/>
          </a:p>
          <a:p>
            <a:pPr indent="-174505" lvl="2" marL="523515" marR="0" rtl="0" algn="just">
              <a:lnSpc>
                <a:spcPct val="143973"/>
              </a:lnSpc>
              <a:spcBef>
                <a:spcPts val="0"/>
              </a:spcBef>
              <a:spcAft>
                <a:spcPts val="0"/>
              </a:spcAft>
              <a:buNone/>
            </a:pPr>
            <a:r>
              <a:t/>
            </a:r>
            <a:endParaRPr b="0" i="0" sz="1990" u="none" cap="none" strike="noStrike">
              <a:solidFill>
                <a:srgbClr val="FFFFFF"/>
              </a:solidFill>
              <a:latin typeface="Quicksand"/>
              <a:ea typeface="Quicksand"/>
              <a:cs typeface="Quicksand"/>
              <a:sym typeface="Quicksan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58" name="Shape 558"/>
        <p:cNvGrpSpPr/>
        <p:nvPr/>
      </p:nvGrpSpPr>
      <p:grpSpPr>
        <a:xfrm>
          <a:off x="0" y="0"/>
          <a:ext cx="0" cy="0"/>
          <a:chOff x="0" y="0"/>
          <a:chExt cx="0" cy="0"/>
        </a:xfrm>
      </p:grpSpPr>
      <p:sp>
        <p:nvSpPr>
          <p:cNvPr id="559" name="Google Shape;559;p35"/>
          <p:cNvSpPr/>
          <p:nvPr/>
        </p:nvSpPr>
        <p:spPr>
          <a:xfrm>
            <a:off x="9593009"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35"/>
          <p:cNvSpPr/>
          <p:nvPr/>
        </p:nvSpPr>
        <p:spPr>
          <a:xfrm>
            <a:off x="1028700" y="6543675"/>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35"/>
          <p:cNvSpPr/>
          <p:nvPr/>
        </p:nvSpPr>
        <p:spPr>
          <a:xfrm>
            <a:off x="1028700" y="3443495"/>
            <a:ext cx="16230600" cy="3390485"/>
          </a:xfrm>
          <a:custGeom>
            <a:rect b="b" l="l" r="r" t="t"/>
            <a:pathLst>
              <a:path extrusionOk="0" h="3390485" w="16230600">
                <a:moveTo>
                  <a:pt x="0" y="0"/>
                </a:moveTo>
                <a:lnTo>
                  <a:pt x="16230600" y="0"/>
                </a:lnTo>
                <a:lnTo>
                  <a:pt x="16230600" y="3390485"/>
                </a:lnTo>
                <a:lnTo>
                  <a:pt x="0" y="33904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5"/>
          <p:cNvSpPr txBox="1"/>
          <p:nvPr/>
        </p:nvSpPr>
        <p:spPr>
          <a:xfrm>
            <a:off x="1855491" y="4238625"/>
            <a:ext cx="14577018"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DIAGRAMS</a:t>
            </a:r>
            <a:endParaRPr/>
          </a:p>
        </p:txBody>
      </p:sp>
      <p:sp>
        <p:nvSpPr>
          <p:cNvPr id="563" name="Google Shape;563;p35"/>
          <p:cNvSpPr/>
          <p:nvPr/>
        </p:nvSpPr>
        <p:spPr>
          <a:xfrm>
            <a:off x="16546667" y="60901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5"/>
          <p:cNvSpPr/>
          <p:nvPr/>
        </p:nvSpPr>
        <p:spPr>
          <a:xfrm>
            <a:off x="781002" y="3095680"/>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5"/>
          <p:cNvSpPr/>
          <p:nvPr/>
        </p:nvSpPr>
        <p:spPr>
          <a:xfrm>
            <a:off x="-2883488"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73" name="Shape 573"/>
        <p:cNvGrpSpPr/>
        <p:nvPr/>
      </p:nvGrpSpPr>
      <p:grpSpPr>
        <a:xfrm>
          <a:off x="0" y="0"/>
          <a:ext cx="0" cy="0"/>
          <a:chOff x="0" y="0"/>
          <a:chExt cx="0" cy="0"/>
        </a:xfrm>
      </p:grpSpPr>
      <p:sp>
        <p:nvSpPr>
          <p:cNvPr id="574" name="Google Shape;574;p36"/>
          <p:cNvSpPr/>
          <p:nvPr/>
        </p:nvSpPr>
        <p:spPr>
          <a:xfrm>
            <a:off x="-25146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36"/>
          <p:cNvSpPr/>
          <p:nvPr/>
        </p:nvSpPr>
        <p:spPr>
          <a:xfrm flipH="1">
            <a:off x="9880977" y="-100820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6"/>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36"/>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6"/>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6"/>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6"/>
          <p:cNvSpPr/>
          <p:nvPr/>
        </p:nvSpPr>
        <p:spPr>
          <a:xfrm>
            <a:off x="6350933" y="2457638"/>
            <a:ext cx="5586135" cy="6251752"/>
          </a:xfrm>
          <a:custGeom>
            <a:rect b="b" l="l" r="r" t="t"/>
            <a:pathLst>
              <a:path extrusionOk="0" h="6251752" w="5586135">
                <a:moveTo>
                  <a:pt x="0" y="0"/>
                </a:moveTo>
                <a:lnTo>
                  <a:pt x="5586134" y="0"/>
                </a:lnTo>
                <a:lnTo>
                  <a:pt x="5586134" y="6251753"/>
                </a:lnTo>
                <a:lnTo>
                  <a:pt x="0" y="625175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6"/>
          <p:cNvSpPr txBox="1"/>
          <p:nvPr/>
        </p:nvSpPr>
        <p:spPr>
          <a:xfrm>
            <a:off x="2841425" y="1284149"/>
            <a:ext cx="12605100" cy="6216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u="sng">
                <a:solidFill>
                  <a:srgbClr val="FFFFFF"/>
                </a:solidFill>
                <a:latin typeface="Arial"/>
                <a:ea typeface="Arial"/>
                <a:cs typeface="Arial"/>
                <a:sym typeface="Arial"/>
              </a:rPr>
              <a:t>Architecture diagram</a:t>
            </a:r>
            <a:endParaRPr u="sng"/>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90" name="Shape 590"/>
        <p:cNvGrpSpPr/>
        <p:nvPr/>
      </p:nvGrpSpPr>
      <p:grpSpPr>
        <a:xfrm>
          <a:off x="0" y="0"/>
          <a:ext cx="0" cy="0"/>
          <a:chOff x="0" y="0"/>
          <a:chExt cx="0" cy="0"/>
        </a:xfrm>
      </p:grpSpPr>
      <p:sp>
        <p:nvSpPr>
          <p:cNvPr id="591" name="Google Shape;591;p37"/>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37"/>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3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37"/>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37"/>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37"/>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7"/>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37"/>
          <p:cNvSpPr/>
          <p:nvPr/>
        </p:nvSpPr>
        <p:spPr>
          <a:xfrm>
            <a:off x="5686257" y="2480190"/>
            <a:ext cx="6915486" cy="6206649"/>
          </a:xfrm>
          <a:custGeom>
            <a:rect b="b" l="l" r="r" t="t"/>
            <a:pathLst>
              <a:path extrusionOk="0" h="6206649" w="6915486">
                <a:moveTo>
                  <a:pt x="0" y="0"/>
                </a:moveTo>
                <a:lnTo>
                  <a:pt x="6915486" y="0"/>
                </a:lnTo>
                <a:lnTo>
                  <a:pt x="6915486" y="6206649"/>
                </a:lnTo>
                <a:lnTo>
                  <a:pt x="0" y="6206649"/>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7"/>
          <p:cNvSpPr txBox="1"/>
          <p:nvPr/>
        </p:nvSpPr>
        <p:spPr>
          <a:xfrm>
            <a:off x="2841425" y="1284149"/>
            <a:ext cx="12605100" cy="6216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u="sng">
                <a:solidFill>
                  <a:srgbClr val="FFFFFF"/>
                </a:solidFill>
                <a:latin typeface="Arial"/>
                <a:ea typeface="Arial"/>
                <a:cs typeface="Arial"/>
                <a:sym typeface="Arial"/>
              </a:rPr>
              <a:t>Context diagram</a:t>
            </a:r>
            <a:endParaRPr u="sng"/>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07" name="Shape 607"/>
        <p:cNvGrpSpPr/>
        <p:nvPr/>
      </p:nvGrpSpPr>
      <p:grpSpPr>
        <a:xfrm>
          <a:off x="0" y="0"/>
          <a:ext cx="0" cy="0"/>
          <a:chOff x="0" y="0"/>
          <a:chExt cx="0" cy="0"/>
        </a:xfrm>
      </p:grpSpPr>
      <p:sp>
        <p:nvSpPr>
          <p:cNvPr id="608" name="Google Shape;608;p38"/>
          <p:cNvSpPr/>
          <p:nvPr/>
        </p:nvSpPr>
        <p:spPr>
          <a:xfrm>
            <a:off x="-25146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38"/>
          <p:cNvSpPr/>
          <p:nvPr/>
        </p:nvSpPr>
        <p:spPr>
          <a:xfrm flipH="1">
            <a:off x="9880977" y="-100820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3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38"/>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38"/>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38"/>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38"/>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38"/>
          <p:cNvSpPr txBox="1"/>
          <p:nvPr/>
        </p:nvSpPr>
        <p:spPr>
          <a:xfrm>
            <a:off x="2841425" y="1284149"/>
            <a:ext cx="12605100" cy="6216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u="sng">
                <a:solidFill>
                  <a:srgbClr val="FFFFFF"/>
                </a:solidFill>
                <a:latin typeface="Arial"/>
                <a:ea typeface="Arial"/>
                <a:cs typeface="Arial"/>
                <a:sym typeface="Arial"/>
              </a:rPr>
              <a:t>ER diagram</a:t>
            </a:r>
            <a:endParaRPr u="sng"/>
          </a:p>
        </p:txBody>
      </p:sp>
      <p:pic>
        <p:nvPicPr>
          <p:cNvPr descr="A diagram of a company&#10;&#10;Description automatically generated" id="616" name="Google Shape;616;p38"/>
          <p:cNvPicPr preferRelativeResize="0"/>
          <p:nvPr/>
        </p:nvPicPr>
        <p:blipFill rotWithShape="1">
          <a:blip r:embed="rId8">
            <a:alphaModFix/>
          </a:blip>
          <a:srcRect b="0" l="0" r="0" t="0"/>
          <a:stretch/>
        </p:blipFill>
        <p:spPr>
          <a:xfrm>
            <a:off x="5575300" y="2252394"/>
            <a:ext cx="7137400" cy="6384265"/>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24" name="Shape 624"/>
        <p:cNvGrpSpPr/>
        <p:nvPr/>
      </p:nvGrpSpPr>
      <p:grpSpPr>
        <a:xfrm>
          <a:off x="0" y="0"/>
          <a:ext cx="0" cy="0"/>
          <a:chOff x="0" y="0"/>
          <a:chExt cx="0" cy="0"/>
        </a:xfrm>
      </p:grpSpPr>
      <p:sp>
        <p:nvSpPr>
          <p:cNvPr id="625" name="Google Shape;625;p39"/>
          <p:cNvSpPr/>
          <p:nvPr/>
        </p:nvSpPr>
        <p:spPr>
          <a:xfrm>
            <a:off x="-25146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39"/>
          <p:cNvSpPr/>
          <p:nvPr/>
        </p:nvSpPr>
        <p:spPr>
          <a:xfrm flipH="1">
            <a:off x="9880977" y="-100820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3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39"/>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39"/>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39"/>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9"/>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9"/>
          <p:cNvSpPr txBox="1"/>
          <p:nvPr/>
        </p:nvSpPr>
        <p:spPr>
          <a:xfrm>
            <a:off x="2841425" y="1284149"/>
            <a:ext cx="12605100" cy="6216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u="sng">
                <a:solidFill>
                  <a:srgbClr val="FFFFFF"/>
                </a:solidFill>
                <a:latin typeface="Arial"/>
                <a:ea typeface="Arial"/>
                <a:cs typeface="Arial"/>
                <a:sym typeface="Arial"/>
              </a:rPr>
              <a:t>Sequence diagram</a:t>
            </a:r>
            <a:endParaRPr u="sng"/>
          </a:p>
        </p:txBody>
      </p:sp>
      <p:pic>
        <p:nvPicPr>
          <p:cNvPr descr="A diagram of a company&#10;&#10;Description automatically generated" id="633" name="Google Shape;633;p39"/>
          <p:cNvPicPr preferRelativeResize="0"/>
          <p:nvPr/>
        </p:nvPicPr>
        <p:blipFill rotWithShape="1">
          <a:blip r:embed="rId8">
            <a:alphaModFix/>
          </a:blip>
          <a:srcRect b="0" l="0" r="0" t="0"/>
          <a:stretch/>
        </p:blipFill>
        <p:spPr>
          <a:xfrm>
            <a:off x="4631179" y="2234080"/>
            <a:ext cx="9025641" cy="6480816"/>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41" name="Shape 641"/>
        <p:cNvGrpSpPr/>
        <p:nvPr/>
      </p:nvGrpSpPr>
      <p:grpSpPr>
        <a:xfrm>
          <a:off x="0" y="0"/>
          <a:ext cx="0" cy="0"/>
          <a:chOff x="0" y="0"/>
          <a:chExt cx="0" cy="0"/>
        </a:xfrm>
      </p:grpSpPr>
      <p:sp>
        <p:nvSpPr>
          <p:cNvPr id="642" name="Google Shape;642;p4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40"/>
          <p:cNvSpPr/>
          <p:nvPr/>
        </p:nvSpPr>
        <p:spPr>
          <a:xfrm flipH="1">
            <a:off x="9979452" y="-2015848"/>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4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40"/>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40"/>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40"/>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40"/>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40"/>
          <p:cNvSpPr/>
          <p:nvPr/>
        </p:nvSpPr>
        <p:spPr>
          <a:xfrm>
            <a:off x="4507459" y="2116502"/>
            <a:ext cx="10043522" cy="6721384"/>
          </a:xfrm>
          <a:custGeom>
            <a:rect b="b" l="l" r="r" t="t"/>
            <a:pathLst>
              <a:path extrusionOk="0" h="6721384" w="10043522">
                <a:moveTo>
                  <a:pt x="0" y="0"/>
                </a:moveTo>
                <a:lnTo>
                  <a:pt x="10043522" y="0"/>
                </a:lnTo>
                <a:lnTo>
                  <a:pt x="10043522" y="6721384"/>
                </a:lnTo>
                <a:lnTo>
                  <a:pt x="0" y="6721384"/>
                </a:lnTo>
                <a:lnTo>
                  <a:pt x="0" y="0"/>
                </a:lnTo>
                <a:close/>
              </a:path>
            </a:pathLst>
          </a:custGeom>
          <a:blipFill rotWithShape="1">
            <a:blip r:embed="rId8">
              <a:alphaModFix/>
            </a:blip>
            <a:stretch>
              <a:fillRect b="-30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40"/>
          <p:cNvSpPr txBox="1"/>
          <p:nvPr/>
        </p:nvSpPr>
        <p:spPr>
          <a:xfrm>
            <a:off x="2841425" y="1071508"/>
            <a:ext cx="12605100" cy="6216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u="sng">
                <a:solidFill>
                  <a:srgbClr val="FFFFFF"/>
                </a:solidFill>
                <a:latin typeface="Arial"/>
                <a:ea typeface="Arial"/>
                <a:cs typeface="Arial"/>
                <a:sym typeface="Arial"/>
              </a:rPr>
              <a:t>State Diagram</a:t>
            </a:r>
            <a:endParaRPr u="sng"/>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58" name="Shape 658"/>
        <p:cNvGrpSpPr/>
        <p:nvPr/>
      </p:nvGrpSpPr>
      <p:grpSpPr>
        <a:xfrm>
          <a:off x="0" y="0"/>
          <a:ext cx="0" cy="0"/>
          <a:chOff x="0" y="0"/>
          <a:chExt cx="0" cy="0"/>
        </a:xfrm>
      </p:grpSpPr>
      <p:sp>
        <p:nvSpPr>
          <p:cNvPr id="659" name="Google Shape;659;p41"/>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41"/>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4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41"/>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41"/>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41"/>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41"/>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41"/>
          <p:cNvSpPr/>
          <p:nvPr/>
        </p:nvSpPr>
        <p:spPr>
          <a:xfrm>
            <a:off x="5836121" y="2429926"/>
            <a:ext cx="6615758" cy="6284970"/>
          </a:xfrm>
          <a:custGeom>
            <a:rect b="b" l="l" r="r" t="t"/>
            <a:pathLst>
              <a:path extrusionOk="0" h="6284970" w="6615758">
                <a:moveTo>
                  <a:pt x="0" y="0"/>
                </a:moveTo>
                <a:lnTo>
                  <a:pt x="6615758" y="0"/>
                </a:lnTo>
                <a:lnTo>
                  <a:pt x="6615758" y="6284970"/>
                </a:lnTo>
                <a:lnTo>
                  <a:pt x="0" y="628497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41"/>
          <p:cNvSpPr txBox="1"/>
          <p:nvPr/>
        </p:nvSpPr>
        <p:spPr>
          <a:xfrm>
            <a:off x="2841425" y="1284149"/>
            <a:ext cx="12605100" cy="621600"/>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u="sng">
                <a:solidFill>
                  <a:srgbClr val="FFFFFF"/>
                </a:solidFill>
                <a:latin typeface="Arial"/>
                <a:ea typeface="Arial"/>
                <a:cs typeface="Arial"/>
                <a:sym typeface="Arial"/>
              </a:rPr>
              <a:t>Class diagram</a:t>
            </a:r>
            <a:endParaRPr u="sng"/>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80" name="Shape 180"/>
        <p:cNvGrpSpPr/>
        <p:nvPr/>
      </p:nvGrpSpPr>
      <p:grpSpPr>
        <a:xfrm>
          <a:off x="0" y="0"/>
          <a:ext cx="0" cy="0"/>
          <a:chOff x="0" y="0"/>
          <a:chExt cx="0" cy="0"/>
        </a:xfrm>
      </p:grpSpPr>
      <p:sp>
        <p:nvSpPr>
          <p:cNvPr id="181" name="Google Shape;181;p15"/>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5"/>
          <p:cNvSpPr/>
          <p:nvPr/>
        </p:nvSpPr>
        <p:spPr>
          <a:xfrm>
            <a:off x="561504" y="9500761"/>
            <a:ext cx="17165003" cy="1123473"/>
          </a:xfrm>
          <a:custGeom>
            <a:rect b="b" l="l" r="r" t="t"/>
            <a:pathLst>
              <a:path extrusionOk="0" h="1497965" w="22886670">
                <a:moveTo>
                  <a:pt x="0" y="0"/>
                </a:moveTo>
                <a:lnTo>
                  <a:pt x="22886670" y="0"/>
                </a:lnTo>
                <a:lnTo>
                  <a:pt x="22886670" y="1497965"/>
                </a:lnTo>
                <a:lnTo>
                  <a:pt x="0" y="1497965"/>
                </a:lnTo>
                <a:lnTo>
                  <a:pt x="0" y="0"/>
                </a:lnTo>
                <a:close/>
              </a:path>
            </a:pathLst>
          </a:custGeom>
          <a:blipFill rotWithShape="1">
            <a:blip r:embed="rId4">
              <a:alphaModFix/>
            </a:blip>
            <a:stretch>
              <a:fillRect b="0" l="-1628" r="-16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5"/>
          <p:cNvSpPr/>
          <p:nvPr/>
        </p:nvSpPr>
        <p:spPr>
          <a:xfrm>
            <a:off x="561504" y="416360"/>
            <a:ext cx="17164992" cy="9084401"/>
          </a:xfrm>
          <a:custGeom>
            <a:rect b="b" l="l" r="r" t="t"/>
            <a:pathLst>
              <a:path extrusionOk="0" h="9084401" w="17164992">
                <a:moveTo>
                  <a:pt x="0" y="0"/>
                </a:moveTo>
                <a:lnTo>
                  <a:pt x="17164992" y="0"/>
                </a:lnTo>
                <a:lnTo>
                  <a:pt x="17164992" y="9084401"/>
                </a:lnTo>
                <a:lnTo>
                  <a:pt x="0" y="90844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5"/>
          <p:cNvSpPr/>
          <p:nvPr/>
        </p:nvSpPr>
        <p:spPr>
          <a:xfrm>
            <a:off x="2230772"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5"/>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5"/>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5"/>
          <p:cNvSpPr/>
          <p:nvPr/>
        </p:nvSpPr>
        <p:spPr>
          <a:xfrm>
            <a:off x="7817491"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5"/>
          <p:cNvSpPr/>
          <p:nvPr/>
        </p:nvSpPr>
        <p:spPr>
          <a:xfrm>
            <a:off x="13404209"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5"/>
          <p:cNvSpPr txBox="1"/>
          <p:nvPr/>
        </p:nvSpPr>
        <p:spPr>
          <a:xfrm>
            <a:off x="1855491" y="999621"/>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THIS IS OUR TEAM</a:t>
            </a:r>
            <a:endParaRPr/>
          </a:p>
        </p:txBody>
      </p:sp>
      <p:sp>
        <p:nvSpPr>
          <p:cNvPr id="191" name="Google Shape;191;p15"/>
          <p:cNvSpPr txBox="1"/>
          <p:nvPr/>
        </p:nvSpPr>
        <p:spPr>
          <a:xfrm>
            <a:off x="7217469" y="5727471"/>
            <a:ext cx="3853062" cy="161353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Gracia Betty Jebaraj Daniel</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192" name="Google Shape;192;p15"/>
          <p:cNvSpPr txBox="1"/>
          <p:nvPr/>
        </p:nvSpPr>
        <p:spPr>
          <a:xfrm>
            <a:off x="12804187" y="5688844"/>
            <a:ext cx="3853062" cy="107061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Tejaswini Kandyala</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193" name="Google Shape;193;p15"/>
          <p:cNvSpPr txBox="1"/>
          <p:nvPr/>
        </p:nvSpPr>
        <p:spPr>
          <a:xfrm>
            <a:off x="7217469" y="6927094"/>
            <a:ext cx="3853200" cy="6759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i="1" lang="en-US" sz="1800">
                <a:solidFill>
                  <a:srgbClr val="FFFFFF"/>
                </a:solidFill>
                <a:latin typeface="Quicksand"/>
                <a:ea typeface="Quicksand"/>
                <a:cs typeface="Quicksand"/>
                <a:sym typeface="Quicksand"/>
              </a:rPr>
              <a:t>Frontend Developer &amp; UI/UX Designer</a:t>
            </a:r>
            <a:endParaRPr i="1"/>
          </a:p>
        </p:txBody>
      </p:sp>
      <p:sp>
        <p:nvSpPr>
          <p:cNvPr id="194" name="Google Shape;194;p15"/>
          <p:cNvSpPr txBox="1"/>
          <p:nvPr/>
        </p:nvSpPr>
        <p:spPr>
          <a:xfrm>
            <a:off x="12804187" y="6341890"/>
            <a:ext cx="3853200" cy="2772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i="1" lang="en-US" sz="1800">
                <a:solidFill>
                  <a:srgbClr val="FFFFFF"/>
                </a:solidFill>
                <a:latin typeface="Quicksand"/>
                <a:ea typeface="Quicksand"/>
                <a:cs typeface="Quicksand"/>
                <a:sym typeface="Quicksand"/>
              </a:rPr>
              <a:t>Frontend Developer </a:t>
            </a:r>
            <a:endParaRPr i="1"/>
          </a:p>
        </p:txBody>
      </p:sp>
      <p:sp>
        <p:nvSpPr>
          <p:cNvPr id="195" name="Google Shape;195;p15"/>
          <p:cNvSpPr/>
          <p:nvPr/>
        </p:nvSpPr>
        <p:spPr>
          <a:xfrm>
            <a:off x="8734135" y="1788471"/>
            <a:ext cx="9087582" cy="3829467"/>
          </a:xfrm>
          <a:custGeom>
            <a:rect b="b" l="l" r="r" t="t"/>
            <a:pathLst>
              <a:path extrusionOk="0" h="2644394" w="6275324">
                <a:moveTo>
                  <a:pt x="0" y="0"/>
                </a:moveTo>
                <a:lnTo>
                  <a:pt x="6275324" y="0"/>
                </a:lnTo>
                <a:lnTo>
                  <a:pt x="6275324" y="2644394"/>
                </a:lnTo>
                <a:lnTo>
                  <a:pt x="0" y="2644394"/>
                </a:lnTo>
                <a:lnTo>
                  <a:pt x="0" y="0"/>
                </a:lnTo>
                <a:close/>
              </a:path>
            </a:pathLst>
          </a:custGeom>
          <a:blipFill rotWithShape="1">
            <a:blip r:embed="rId8">
              <a:alphaModFix/>
            </a:blip>
            <a:stretch>
              <a:fillRect b="-145035" l="0" r="0" t="-713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5"/>
          <p:cNvSpPr/>
          <p:nvPr/>
        </p:nvSpPr>
        <p:spPr>
          <a:xfrm>
            <a:off x="1741698" y="2377767"/>
            <a:ext cx="3456310" cy="3240244"/>
          </a:xfrm>
          <a:custGeom>
            <a:rect b="b" l="l" r="r" t="t"/>
            <a:pathLst>
              <a:path extrusionOk="0" h="5230818" w="5579618">
                <a:moveTo>
                  <a:pt x="0" y="0"/>
                </a:moveTo>
                <a:lnTo>
                  <a:pt x="5579618" y="0"/>
                </a:lnTo>
                <a:lnTo>
                  <a:pt x="5579618" y="5230818"/>
                </a:lnTo>
                <a:lnTo>
                  <a:pt x="0" y="5230818"/>
                </a:lnTo>
                <a:lnTo>
                  <a:pt x="0" y="0"/>
                </a:lnTo>
                <a:close/>
              </a:path>
            </a:pathLst>
          </a:custGeom>
          <a:blipFill rotWithShape="1">
            <a:blip r:embed="rId9">
              <a:alphaModFix/>
            </a:blip>
            <a:stretch>
              <a:fillRect b="-35869" l="0" r="0" t="-358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5"/>
          <p:cNvSpPr txBox="1"/>
          <p:nvPr/>
        </p:nvSpPr>
        <p:spPr>
          <a:xfrm>
            <a:off x="1670096" y="5727471"/>
            <a:ext cx="3853062" cy="107061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Helloween James</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198" name="Google Shape;198;p15"/>
          <p:cNvSpPr txBox="1"/>
          <p:nvPr/>
        </p:nvSpPr>
        <p:spPr>
          <a:xfrm>
            <a:off x="1630750" y="6267538"/>
            <a:ext cx="3853200" cy="6759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i="1" lang="en-US" sz="1800">
                <a:solidFill>
                  <a:srgbClr val="FFFFFF"/>
                </a:solidFill>
                <a:latin typeface="Quicksand"/>
                <a:ea typeface="Quicksand"/>
                <a:cs typeface="Quicksand"/>
                <a:sym typeface="Quicksand"/>
              </a:rPr>
              <a:t>Project Manager &amp; Machine Learning Engineer</a:t>
            </a:r>
            <a:endParaRPr i="1"/>
          </a:p>
        </p:txBody>
      </p:sp>
      <p:pic>
        <p:nvPicPr>
          <p:cNvPr id="199" name="Google Shape;199;p15"/>
          <p:cNvPicPr preferRelativeResize="0"/>
          <p:nvPr/>
        </p:nvPicPr>
        <p:blipFill>
          <a:blip r:embed="rId10">
            <a:alphaModFix/>
          </a:blip>
          <a:stretch>
            <a:fillRect/>
          </a:stretch>
        </p:blipFill>
        <p:spPr>
          <a:xfrm>
            <a:off x="7896321" y="2296974"/>
            <a:ext cx="2504941" cy="324022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75" name="Shape 675"/>
        <p:cNvGrpSpPr/>
        <p:nvPr/>
      </p:nvGrpSpPr>
      <p:grpSpPr>
        <a:xfrm>
          <a:off x="0" y="0"/>
          <a:ext cx="0" cy="0"/>
          <a:chOff x="0" y="0"/>
          <a:chExt cx="0" cy="0"/>
        </a:xfrm>
      </p:grpSpPr>
      <p:sp>
        <p:nvSpPr>
          <p:cNvPr id="676" name="Google Shape;676;p42"/>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42"/>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4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42"/>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42"/>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42"/>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42"/>
          <p:cNvSpPr/>
          <p:nvPr/>
        </p:nvSpPr>
        <p:spPr>
          <a:xfrm>
            <a:off x="0" y="0"/>
            <a:ext cx="4168331" cy="3944303"/>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19" r="-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42"/>
          <p:cNvSpPr txBox="1"/>
          <p:nvPr/>
        </p:nvSpPr>
        <p:spPr>
          <a:xfrm>
            <a:off x="3837250" y="3008400"/>
            <a:ext cx="11195700" cy="48342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In Sprint 1, we enabled real-time weather data input, Auto-detection of our location, a user-friendly display, and mobile responsiveness. </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Integrating a weather API with error handling for accurate, accessible information.</a:t>
            </a:r>
            <a:endParaRPr sz="3200">
              <a:solidFill>
                <a:schemeClr val="lt1"/>
              </a:solidFill>
              <a:latin typeface="Calibri"/>
              <a:ea typeface="Calibri"/>
              <a:cs typeface="Calibri"/>
              <a:sym typeface="Calibri"/>
            </a:endParaRPr>
          </a:p>
        </p:txBody>
      </p:sp>
      <p:sp>
        <p:nvSpPr>
          <p:cNvPr id="684" name="Google Shape;684;p42"/>
          <p:cNvSpPr txBox="1"/>
          <p:nvPr/>
        </p:nvSpPr>
        <p:spPr>
          <a:xfrm>
            <a:off x="3550504" y="1418050"/>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Sprint 1 Recap</a:t>
            </a:r>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92" name="Shape 692"/>
        <p:cNvGrpSpPr/>
        <p:nvPr/>
      </p:nvGrpSpPr>
      <p:grpSpPr>
        <a:xfrm>
          <a:off x="0" y="0"/>
          <a:ext cx="0" cy="0"/>
          <a:chOff x="0" y="0"/>
          <a:chExt cx="0" cy="0"/>
        </a:xfrm>
      </p:grpSpPr>
      <p:sp>
        <p:nvSpPr>
          <p:cNvPr id="693" name="Google Shape;693;p43"/>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43"/>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43"/>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43"/>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43"/>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43"/>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43"/>
          <p:cNvSpPr/>
          <p:nvPr/>
        </p:nvSpPr>
        <p:spPr>
          <a:xfrm>
            <a:off x="0" y="0"/>
            <a:ext cx="4168331" cy="3944303"/>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19" r="-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43"/>
          <p:cNvSpPr txBox="1"/>
          <p:nvPr/>
        </p:nvSpPr>
        <p:spPr>
          <a:xfrm>
            <a:off x="3837250" y="3008400"/>
            <a:ext cx="11195700" cy="48342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In Sprint 2, we enabled 5 day outfit planner based on weather for the detected location and preferences such as gender, style preference, formality level, </a:t>
            </a:r>
            <a:r>
              <a:rPr lang="en-US" sz="3200">
                <a:solidFill>
                  <a:schemeClr val="lt1"/>
                </a:solidFill>
                <a:latin typeface="Calibri"/>
                <a:ea typeface="Calibri"/>
                <a:cs typeface="Calibri"/>
                <a:sym typeface="Calibri"/>
              </a:rPr>
              <a:t>temperature sensitivity</a:t>
            </a:r>
            <a:r>
              <a:rPr lang="en-US" sz="3200">
                <a:solidFill>
                  <a:schemeClr val="lt1"/>
                </a:solidFill>
                <a:latin typeface="Calibri"/>
                <a:ea typeface="Calibri"/>
                <a:cs typeface="Calibri"/>
                <a:sym typeface="Calibri"/>
              </a:rPr>
              <a:t> and toggles for prioritizing rain and wind protection. </a:t>
            </a:r>
            <a:endParaRPr sz="3200">
              <a:solidFill>
                <a:schemeClr val="lt1"/>
              </a:solidFill>
              <a:latin typeface="Calibri"/>
              <a:ea typeface="Calibri"/>
              <a:cs typeface="Calibri"/>
              <a:sym typeface="Calibri"/>
            </a:endParaRPr>
          </a:p>
        </p:txBody>
      </p:sp>
      <p:sp>
        <p:nvSpPr>
          <p:cNvPr id="701" name="Google Shape;701;p43"/>
          <p:cNvSpPr txBox="1"/>
          <p:nvPr/>
        </p:nvSpPr>
        <p:spPr>
          <a:xfrm>
            <a:off x="3550504" y="1418050"/>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Sprint 2 Recap</a:t>
            </a:r>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09" name="Shape 709"/>
        <p:cNvGrpSpPr/>
        <p:nvPr/>
      </p:nvGrpSpPr>
      <p:grpSpPr>
        <a:xfrm>
          <a:off x="0" y="0"/>
          <a:ext cx="0" cy="0"/>
          <a:chOff x="0" y="0"/>
          <a:chExt cx="0" cy="0"/>
        </a:xfrm>
      </p:grpSpPr>
      <p:sp>
        <p:nvSpPr>
          <p:cNvPr id="710" name="Google Shape;710;p44"/>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44"/>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44"/>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44"/>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44"/>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44"/>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44"/>
          <p:cNvSpPr txBox="1"/>
          <p:nvPr/>
        </p:nvSpPr>
        <p:spPr>
          <a:xfrm>
            <a:off x="3550454" y="1019175"/>
            <a:ext cx="11187092" cy="11177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17" name="Google Shape;717;p44"/>
          <p:cNvGraphicFramePr/>
          <p:nvPr/>
        </p:nvGraphicFramePr>
        <p:xfrm>
          <a:off x="1284975" y="2369625"/>
          <a:ext cx="3000000" cy="3000000"/>
        </p:xfrm>
        <a:graphic>
          <a:graphicData uri="http://schemas.openxmlformats.org/drawingml/2006/table">
            <a:tbl>
              <a:tblPr>
                <a:noFill/>
                <a:tableStyleId>{5C54C152-B009-4B17-9486-26F75E5D7529}</a:tableStyleId>
              </a:tblPr>
              <a:tblGrid>
                <a:gridCol w="1605325"/>
                <a:gridCol w="2126700"/>
                <a:gridCol w="2275650"/>
                <a:gridCol w="3318400"/>
                <a:gridCol w="2499100"/>
                <a:gridCol w="3951550"/>
              </a:tblGrid>
              <a:tr h="625050">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4805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1.1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input my current location to get real-time weather data.</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view accurate weather information for my location.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Access real-time weather information for any chosen location.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User can input location manually.</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User can choose from predefined cities.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3. System displays temperature, humidity, and weather condition.</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4. Graceful error handling for invalid locations.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23225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1.2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the system to detect my location automatically to quickly get weather info.</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receive weather updates without inputting my location manually.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Save time by receiving instant, location-based weather updates.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Option to enable location-based weather.</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System requests geolocation permission.</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3. Automatic weather data retrieval.</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4. Graceful handling when permission is denied.</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4873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1.3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traveler, I want to see basic weather details clearly on the homepage.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quickly check weather updates while on the go.</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View essential weather info at a glance while on the go.</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Temperature, humidity, wind speed, and weather condition are displayed clearly.</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Simple, user-friendly layout.</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25" name="Shape 725"/>
        <p:cNvGrpSpPr/>
        <p:nvPr/>
      </p:nvGrpSpPr>
      <p:grpSpPr>
        <a:xfrm>
          <a:off x="0" y="0"/>
          <a:ext cx="0" cy="0"/>
          <a:chOff x="0" y="0"/>
          <a:chExt cx="0" cy="0"/>
        </a:xfrm>
      </p:grpSpPr>
      <p:sp>
        <p:nvSpPr>
          <p:cNvPr id="726" name="Google Shape;726;p45"/>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45"/>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45"/>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45"/>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45"/>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45"/>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45"/>
          <p:cNvSpPr txBox="1"/>
          <p:nvPr/>
        </p:nvSpPr>
        <p:spPr>
          <a:xfrm>
            <a:off x="3550454" y="11715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33" name="Google Shape;733;p45"/>
          <p:cNvGraphicFramePr/>
          <p:nvPr/>
        </p:nvGraphicFramePr>
        <p:xfrm>
          <a:off x="1382700" y="2506500"/>
          <a:ext cx="3000000" cy="3000000"/>
        </p:xfrm>
        <a:graphic>
          <a:graphicData uri="http://schemas.openxmlformats.org/drawingml/2006/table">
            <a:tbl>
              <a:tblPr>
                <a:noFill/>
                <a:tableStyleId>{5C54C152-B009-4B17-9486-26F75E5D7529}</a:tableStyleId>
              </a:tblPr>
              <a:tblGrid>
                <a:gridCol w="1597350"/>
                <a:gridCol w="2116150"/>
                <a:gridCol w="2264375"/>
                <a:gridCol w="3301975"/>
                <a:gridCol w="2486725"/>
                <a:gridCol w="3931975"/>
              </a:tblGrid>
              <a:tr h="58947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1.4</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refresh weather data manually.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ensure the weather data displayed is up-to-date.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Get up-to-date weather information whenever needed.</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Refresh button for manual data refresh.</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Latest weather information displayed.</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1050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1.5</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the website to be responsive on mobile devices.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comfortably view weather information on any device.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Access weather information comfortably on any device.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Responsive layout for desktop and mobile.</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Weather data clearly visible on all devices.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4026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 1.1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UI/UX designer, I want a basic layout for weather data display.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Users can intuitively interact with the weather data.</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Enable intuitive weather data interaction for users.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Homepage with location input fields and refresh button.</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Clear, organized weather data display.</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41" name="Shape 741"/>
        <p:cNvGrpSpPr/>
        <p:nvPr/>
      </p:nvGrpSpPr>
      <p:grpSpPr>
        <a:xfrm>
          <a:off x="0" y="0"/>
          <a:ext cx="0" cy="0"/>
          <a:chOff x="0" y="0"/>
          <a:chExt cx="0" cy="0"/>
        </a:xfrm>
      </p:grpSpPr>
      <p:sp>
        <p:nvSpPr>
          <p:cNvPr id="742" name="Google Shape;742;p46"/>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46"/>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4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46"/>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46"/>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46"/>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46"/>
          <p:cNvSpPr txBox="1"/>
          <p:nvPr/>
        </p:nvSpPr>
        <p:spPr>
          <a:xfrm>
            <a:off x="3550454" y="11715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49" name="Google Shape;749;p46"/>
          <p:cNvGraphicFramePr/>
          <p:nvPr/>
        </p:nvGraphicFramePr>
        <p:xfrm>
          <a:off x="1363250" y="2398800"/>
          <a:ext cx="3000000" cy="3000000"/>
        </p:xfrm>
        <a:graphic>
          <a:graphicData uri="http://schemas.openxmlformats.org/drawingml/2006/table">
            <a:tbl>
              <a:tblPr>
                <a:noFill/>
                <a:tableStyleId>{5C54C152-B009-4B17-9486-26F75E5D7529}</a:tableStyleId>
              </a:tblPr>
              <a:tblGrid>
                <a:gridCol w="1595350"/>
                <a:gridCol w="2113500"/>
                <a:gridCol w="2261525"/>
                <a:gridCol w="3297850"/>
                <a:gridCol w="2483600"/>
                <a:gridCol w="3927050"/>
              </a:tblGrid>
              <a:tr h="599500">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7910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 1.2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backend developer, I want to integrate a weather API to fetch real-time weather data.</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Users receive reliable weather information.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Provide reliable and accurate weather data for users.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Successful data retrieval from an external API.</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Stable API integration.</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3. Error handling for invalid locations.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14095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2.1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receive an outfit suggestion based on current weather conditions.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dress appropriately for the weather.</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Dress appropriately for the weather.</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Outfit suggestion for cold, warm, rainy, snowy, and windy conditions.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5674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2.2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traveler, I want to prepare an outfit for a future date or journey.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plan my wardrobe for upcoming trips.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Plan ahead for upcoming weather conditions.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Future date input for weather forecasts.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Outfit suggestions based on future weather.</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3. Time of day selection for accuracy.</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57" name="Shape 757"/>
        <p:cNvGrpSpPr/>
        <p:nvPr/>
      </p:nvGrpSpPr>
      <p:grpSpPr>
        <a:xfrm>
          <a:off x="0" y="0"/>
          <a:ext cx="0" cy="0"/>
          <a:chOff x="0" y="0"/>
          <a:chExt cx="0" cy="0"/>
        </a:xfrm>
      </p:grpSpPr>
      <p:sp>
        <p:nvSpPr>
          <p:cNvPr id="758" name="Google Shape;758;p47"/>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47"/>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4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47"/>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47"/>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47"/>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47"/>
          <p:cNvSpPr txBox="1"/>
          <p:nvPr/>
        </p:nvSpPr>
        <p:spPr>
          <a:xfrm>
            <a:off x="3550454" y="10953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65" name="Google Shape;765;p47"/>
          <p:cNvGraphicFramePr/>
          <p:nvPr/>
        </p:nvGraphicFramePr>
        <p:xfrm>
          <a:off x="1421900" y="2408725"/>
          <a:ext cx="3000000" cy="3000000"/>
        </p:xfrm>
        <a:graphic>
          <a:graphicData uri="http://schemas.openxmlformats.org/drawingml/2006/table">
            <a:tbl>
              <a:tblPr>
                <a:noFill/>
                <a:tableStyleId>{5C54C152-B009-4B17-9486-26F75E5D7529}</a:tableStyleId>
              </a:tblPr>
              <a:tblGrid>
                <a:gridCol w="1595375"/>
                <a:gridCol w="2113525"/>
                <a:gridCol w="2261550"/>
                <a:gridCol w="3297850"/>
                <a:gridCol w="2483600"/>
                <a:gridCol w="3927050"/>
              </a:tblGrid>
              <a:tr h="55767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2131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2.3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to adjust outfit preferences based on my comfort level.</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personalize clothing recommendations to my liking.</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Personalize outfit suggestions to match my preferences.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Set preferences for warmer or cooler outfits.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Outfit recommendations tailored to preferences.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9916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2.4</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traveler, I want to receive clothing layer suggestions for cold weather.</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prepare for extreme weather conditions.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Dress appropriately with layered clothing suggestions.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Layered clothing suggestions for cold, rainy, and very cold conditions.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87220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2.5</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to check weather and outfit recommendations for multiple days.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plan outfits for the week efficiently.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Plan outfits for multiple days in advance.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Multi-day weather forecasts retrieval.</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Outfit suggestions for selected dates.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73" name="Shape 773"/>
        <p:cNvGrpSpPr/>
        <p:nvPr/>
      </p:nvGrpSpPr>
      <p:grpSpPr>
        <a:xfrm>
          <a:off x="0" y="0"/>
          <a:ext cx="0" cy="0"/>
          <a:chOff x="0" y="0"/>
          <a:chExt cx="0" cy="0"/>
        </a:xfrm>
      </p:grpSpPr>
      <p:sp>
        <p:nvSpPr>
          <p:cNvPr id="774" name="Google Shape;774;p48"/>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48"/>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4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48"/>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48"/>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48"/>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48"/>
          <p:cNvSpPr txBox="1"/>
          <p:nvPr/>
        </p:nvSpPr>
        <p:spPr>
          <a:xfrm>
            <a:off x="3550454" y="10953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81" name="Google Shape;781;p48"/>
          <p:cNvGraphicFramePr/>
          <p:nvPr/>
        </p:nvGraphicFramePr>
        <p:xfrm>
          <a:off x="1500075" y="2408725"/>
          <a:ext cx="3000000" cy="3000000"/>
        </p:xfrm>
        <a:graphic>
          <a:graphicData uri="http://schemas.openxmlformats.org/drawingml/2006/table">
            <a:tbl>
              <a:tblPr>
                <a:noFill/>
                <a:tableStyleId>{5C54C152-B009-4B17-9486-26F75E5D7529}</a:tableStyleId>
              </a:tblPr>
              <a:tblGrid>
                <a:gridCol w="1585425"/>
                <a:gridCol w="2100350"/>
                <a:gridCol w="2247425"/>
                <a:gridCol w="3277275"/>
                <a:gridCol w="2468125"/>
                <a:gridCol w="3902575"/>
              </a:tblGrid>
              <a:tr h="55827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2154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 2.1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recommendation system developer, I want to implement a weather forecast-based recommendation system.</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Users receive outfit suggestions based on future weather.</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Offer accurate outfit planning based on future conditions.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Integration of weather forecast data.</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Accurate outfit recommendations based on forecasted weather.</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99370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 2.2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UI developer, I want to build an interface for future date outfit planning and customization.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Users can easily plan and customize outfits.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Enable easy future planning and customization.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UI for selecting future dates and customizing outfit preferences.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Seamless outfit planning experience.</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86445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3.1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to create an account and log in to save my preferences and outfit history.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save outfit data for future reference.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Save outfit choices and preferences for convenience.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Account creation with basic details.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Secure login/logout.</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3. Saving and retrieval of outfit preferences and history.</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89" name="Shape 789"/>
        <p:cNvGrpSpPr/>
        <p:nvPr/>
      </p:nvGrpSpPr>
      <p:grpSpPr>
        <a:xfrm>
          <a:off x="0" y="0"/>
          <a:ext cx="0" cy="0"/>
          <a:chOff x="0" y="0"/>
          <a:chExt cx="0" cy="0"/>
        </a:xfrm>
      </p:grpSpPr>
      <p:sp>
        <p:nvSpPr>
          <p:cNvPr id="790" name="Google Shape;790;p49"/>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49"/>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4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49"/>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49"/>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49"/>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49"/>
          <p:cNvSpPr txBox="1"/>
          <p:nvPr/>
        </p:nvSpPr>
        <p:spPr>
          <a:xfrm>
            <a:off x="3550454" y="11715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97" name="Google Shape;797;p49"/>
          <p:cNvGraphicFramePr/>
          <p:nvPr/>
        </p:nvGraphicFramePr>
        <p:xfrm>
          <a:off x="1324075" y="2279763"/>
          <a:ext cx="3000000" cy="3000000"/>
        </p:xfrm>
        <a:graphic>
          <a:graphicData uri="http://schemas.openxmlformats.org/drawingml/2006/table">
            <a:tbl>
              <a:tblPr>
                <a:noFill/>
                <a:tableStyleId>{5C54C152-B009-4B17-9486-26F75E5D7529}</a:tableStyleId>
              </a:tblPr>
              <a:tblGrid>
                <a:gridCol w="1605300"/>
                <a:gridCol w="2126725"/>
                <a:gridCol w="2275650"/>
                <a:gridCol w="3318425"/>
                <a:gridCol w="2499125"/>
                <a:gridCol w="3951550"/>
              </a:tblGrid>
              <a:tr h="60522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40185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3.2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view previous outfit suggestions for future reference.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make informed clothing decisions based on past suggestions.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Review past outfits for similar weather conditions.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View outfit suggestions based on past weather.</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Save suggestions for specific dates/locations.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1614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 3.3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traveler, I want to receive tailored outfit suggestions based on past choices and preferences.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receive recommendations that align with my habits.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Get more personalized recommendations over time.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Personalized outfit suggestions based on past selections and weather data.</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44015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 3.1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security-focused developer, I want to implement a simple user authentication system.</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 data and preferences are secured.</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Secure and easy user registration and login.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Secure user registration and login system.</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Storage of preferences and outfit history.</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05" name="Shape 805"/>
        <p:cNvGrpSpPr/>
        <p:nvPr/>
      </p:nvGrpSpPr>
      <p:grpSpPr>
        <a:xfrm>
          <a:off x="0" y="0"/>
          <a:ext cx="0" cy="0"/>
          <a:chOff x="0" y="0"/>
          <a:chExt cx="0" cy="0"/>
        </a:xfrm>
      </p:grpSpPr>
      <p:sp>
        <p:nvSpPr>
          <p:cNvPr id="806" name="Google Shape;806;p50"/>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50"/>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5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50"/>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50"/>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50"/>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50"/>
          <p:cNvSpPr txBox="1"/>
          <p:nvPr/>
        </p:nvSpPr>
        <p:spPr>
          <a:xfrm>
            <a:off x="3550454" y="11715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813" name="Google Shape;813;p50"/>
          <p:cNvGraphicFramePr/>
          <p:nvPr/>
        </p:nvGraphicFramePr>
        <p:xfrm>
          <a:off x="1284975" y="2486925"/>
          <a:ext cx="3000000" cy="3000000"/>
        </p:xfrm>
        <a:graphic>
          <a:graphicData uri="http://schemas.openxmlformats.org/drawingml/2006/table">
            <a:tbl>
              <a:tblPr>
                <a:noFill/>
                <a:tableStyleId>{5C54C152-B009-4B17-9486-26F75E5D7529}</a:tableStyleId>
              </a:tblPr>
              <a:tblGrid>
                <a:gridCol w="1595375"/>
                <a:gridCol w="2113500"/>
                <a:gridCol w="2261550"/>
                <a:gridCol w="3297850"/>
                <a:gridCol w="2483600"/>
                <a:gridCol w="3927050"/>
              </a:tblGrid>
              <a:tr h="61587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Sprint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Benefit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444000">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Sprint 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 3.2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UI/UX finisher, I want to finalize UI/UX improvements and make the website fully responsive.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Users enjoy a seamless and consistent experience across devices.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Ensure a smooth and consistent user experience.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Enhanced UI/UX.</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Full responsiveness on all devices.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21" name="Shape 821"/>
        <p:cNvGrpSpPr/>
        <p:nvPr/>
      </p:nvGrpSpPr>
      <p:grpSpPr>
        <a:xfrm>
          <a:off x="0" y="0"/>
          <a:ext cx="0" cy="0"/>
          <a:chOff x="0" y="0"/>
          <a:chExt cx="0" cy="0"/>
        </a:xfrm>
      </p:grpSpPr>
      <p:sp>
        <p:nvSpPr>
          <p:cNvPr id="822" name="Google Shape;822;p51"/>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51"/>
          <p:cNvSpPr/>
          <p:nvPr/>
        </p:nvSpPr>
        <p:spPr>
          <a:xfrm flipH="1">
            <a:off x="9979452" y="-96289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5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51"/>
          <p:cNvSpPr/>
          <p:nvPr/>
        </p:nvSpPr>
        <p:spPr>
          <a:xfrm>
            <a:off x="759312" y="540247"/>
            <a:ext cx="16896665" cy="8718053"/>
          </a:xfrm>
          <a:custGeom>
            <a:rect b="b" l="l" r="r" t="t"/>
            <a:pathLst>
              <a:path extrusionOk="0" h="8718053" w="16896665">
                <a:moveTo>
                  <a:pt x="0" y="0"/>
                </a:moveTo>
                <a:lnTo>
                  <a:pt x="16896665" y="0"/>
                </a:lnTo>
                <a:lnTo>
                  <a:pt x="16896665" y="8718053"/>
                </a:lnTo>
                <a:lnTo>
                  <a:pt x="0" y="871805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51"/>
          <p:cNvSpPr/>
          <p:nvPr/>
        </p:nvSpPr>
        <p:spPr>
          <a:xfrm>
            <a:off x="169590" y="8769975"/>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51"/>
          <p:cNvSpPr/>
          <p:nvPr/>
        </p:nvSpPr>
        <p:spPr>
          <a:xfrm>
            <a:off x="17089820" y="178885"/>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51"/>
          <p:cNvSpPr txBox="1"/>
          <p:nvPr/>
        </p:nvSpPr>
        <p:spPr>
          <a:xfrm>
            <a:off x="3345411" y="756193"/>
            <a:ext cx="117246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4C624"/>
                </a:solidFill>
                <a:latin typeface="Anton"/>
                <a:ea typeface="Anton"/>
                <a:cs typeface="Anton"/>
                <a:sym typeface="Anton"/>
              </a:rPr>
              <a:t>Sprint 3 Backlog</a:t>
            </a:r>
            <a:endParaRPr/>
          </a:p>
        </p:txBody>
      </p:sp>
      <p:graphicFrame>
        <p:nvGraphicFramePr>
          <p:cNvPr id="829" name="Google Shape;829;p51"/>
          <p:cNvGraphicFramePr/>
          <p:nvPr/>
        </p:nvGraphicFramePr>
        <p:xfrm>
          <a:off x="952500" y="2373350"/>
          <a:ext cx="3000000" cy="3000000"/>
        </p:xfrm>
        <a:graphic>
          <a:graphicData uri="http://schemas.openxmlformats.org/drawingml/2006/table">
            <a:tbl>
              <a:tblPr>
                <a:noFill/>
                <a:tableStyleId>{5C54C152-B009-4B17-9486-26F75E5D7529}</a:tableStyleId>
              </a:tblPr>
              <a:tblGrid>
                <a:gridCol w="3276600"/>
                <a:gridCol w="3276600"/>
                <a:gridCol w="3276600"/>
                <a:gridCol w="3276600"/>
                <a:gridCol w="3276600"/>
              </a:tblGrid>
              <a:tr h="88147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Story Points</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Story/Task Description</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2516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TS2.2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Carried Over: As a UI developer, I want to build an interface for future date outfit planning and customization.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easily plan and customize outfits for future dates.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UI for selecting future dates and customizing outfit preferences.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Seamless outfit planning experience.</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6571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US3.1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to create an account and log in to save my preferences and outfit history.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save and retrieve outfit preferences conveniently.</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Account creation with basic details.</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Secure login/logout.</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3. Saving and retrieval of outfit preferences and history.</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814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US3.2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view previous outfit suggestions for future reference.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refer back to past outfit suggestions for similar weather conditions.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View outfit suggestions based on past weather.</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Save suggestions for specific dates/locations.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8147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US3.3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traveler, I want to receive tailored outfit suggestions based on past choices and preferences.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I can get personalized outfit recommendations that suit my style and past choices.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Personalized outfit suggestions based on past selections and weather data.</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07" name="Shape 207"/>
        <p:cNvGrpSpPr/>
        <p:nvPr/>
      </p:nvGrpSpPr>
      <p:grpSpPr>
        <a:xfrm>
          <a:off x="0" y="0"/>
          <a:ext cx="0" cy="0"/>
          <a:chOff x="0" y="0"/>
          <a:chExt cx="0" cy="0"/>
        </a:xfrm>
      </p:grpSpPr>
      <p:sp>
        <p:nvSpPr>
          <p:cNvPr id="208" name="Google Shape;208;p16"/>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6"/>
          <p:cNvSpPr/>
          <p:nvPr/>
        </p:nvSpPr>
        <p:spPr>
          <a:xfrm>
            <a:off x="561504" y="9500761"/>
            <a:ext cx="17165003" cy="1123473"/>
          </a:xfrm>
          <a:custGeom>
            <a:rect b="b" l="l" r="r" t="t"/>
            <a:pathLst>
              <a:path extrusionOk="0" h="1497965" w="22886670">
                <a:moveTo>
                  <a:pt x="0" y="0"/>
                </a:moveTo>
                <a:lnTo>
                  <a:pt x="22886670" y="0"/>
                </a:lnTo>
                <a:lnTo>
                  <a:pt x="22886670" y="1497965"/>
                </a:lnTo>
                <a:lnTo>
                  <a:pt x="0" y="1497965"/>
                </a:lnTo>
                <a:lnTo>
                  <a:pt x="0" y="0"/>
                </a:lnTo>
                <a:close/>
              </a:path>
            </a:pathLst>
          </a:custGeom>
          <a:blipFill rotWithShape="1">
            <a:blip r:embed="rId4">
              <a:alphaModFix/>
            </a:blip>
            <a:stretch>
              <a:fillRect b="0" l="-1628" r="-16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6"/>
          <p:cNvSpPr/>
          <p:nvPr/>
        </p:nvSpPr>
        <p:spPr>
          <a:xfrm>
            <a:off x="561504" y="485218"/>
            <a:ext cx="17164992" cy="9084401"/>
          </a:xfrm>
          <a:custGeom>
            <a:rect b="b" l="l" r="r" t="t"/>
            <a:pathLst>
              <a:path extrusionOk="0" h="9084401" w="17164992">
                <a:moveTo>
                  <a:pt x="0" y="0"/>
                </a:moveTo>
                <a:lnTo>
                  <a:pt x="17164992" y="0"/>
                </a:lnTo>
                <a:lnTo>
                  <a:pt x="17164992" y="9084401"/>
                </a:lnTo>
                <a:lnTo>
                  <a:pt x="0" y="90844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6"/>
          <p:cNvSpPr/>
          <p:nvPr/>
        </p:nvSpPr>
        <p:spPr>
          <a:xfrm>
            <a:off x="2230772"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6"/>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6"/>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6"/>
          <p:cNvSpPr/>
          <p:nvPr/>
        </p:nvSpPr>
        <p:spPr>
          <a:xfrm>
            <a:off x="7817491"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6"/>
          <p:cNvSpPr/>
          <p:nvPr/>
        </p:nvSpPr>
        <p:spPr>
          <a:xfrm>
            <a:off x="13404209"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6"/>
          <p:cNvSpPr/>
          <p:nvPr/>
        </p:nvSpPr>
        <p:spPr>
          <a:xfrm>
            <a:off x="12729076" y="2560269"/>
            <a:ext cx="4530187" cy="2901971"/>
          </a:xfrm>
          <a:custGeom>
            <a:rect b="b" l="l" r="r" t="t"/>
            <a:pathLst>
              <a:path extrusionOk="0" h="4109532" w="6415278">
                <a:moveTo>
                  <a:pt x="0" y="0"/>
                </a:moveTo>
                <a:lnTo>
                  <a:pt x="6415278" y="0"/>
                </a:lnTo>
                <a:lnTo>
                  <a:pt x="6415278" y="4109532"/>
                </a:lnTo>
                <a:lnTo>
                  <a:pt x="0" y="4109532"/>
                </a:lnTo>
                <a:lnTo>
                  <a:pt x="0" y="0"/>
                </a:lnTo>
                <a:close/>
              </a:path>
            </a:pathLst>
          </a:custGeom>
          <a:blipFill rotWithShape="1">
            <a:blip r:embed="rId8">
              <a:alphaModFix/>
            </a:blip>
            <a:stretch>
              <a:fillRect b="-64743" l="0" r="0" t="-327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6"/>
          <p:cNvSpPr/>
          <p:nvPr/>
        </p:nvSpPr>
        <p:spPr>
          <a:xfrm>
            <a:off x="6749335" y="1567770"/>
            <a:ext cx="5838489" cy="3904384"/>
          </a:xfrm>
          <a:custGeom>
            <a:rect b="b" l="l" r="r" t="t"/>
            <a:pathLst>
              <a:path extrusionOk="0" h="3837940" w="5739130">
                <a:moveTo>
                  <a:pt x="0" y="0"/>
                </a:moveTo>
                <a:lnTo>
                  <a:pt x="5739130" y="0"/>
                </a:lnTo>
                <a:lnTo>
                  <a:pt x="5739130" y="3837940"/>
                </a:lnTo>
                <a:lnTo>
                  <a:pt x="0" y="3837940"/>
                </a:lnTo>
                <a:lnTo>
                  <a:pt x="0" y="0"/>
                </a:lnTo>
                <a:close/>
              </a:path>
            </a:pathLst>
          </a:custGeom>
          <a:blipFill rotWithShape="1">
            <a:blip r:embed="rId9">
              <a:alphaModFix/>
            </a:blip>
            <a:stretch>
              <a:fillRect b="-49688" l="0" r="0" t="-496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6"/>
          <p:cNvSpPr txBox="1"/>
          <p:nvPr/>
        </p:nvSpPr>
        <p:spPr>
          <a:xfrm>
            <a:off x="1855491" y="999621"/>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THIS IS OUR TEAM</a:t>
            </a:r>
            <a:endParaRPr/>
          </a:p>
        </p:txBody>
      </p:sp>
      <p:sp>
        <p:nvSpPr>
          <p:cNvPr id="220" name="Google Shape;220;p16"/>
          <p:cNvSpPr txBox="1"/>
          <p:nvPr/>
        </p:nvSpPr>
        <p:spPr>
          <a:xfrm>
            <a:off x="7217469" y="5552941"/>
            <a:ext cx="3853062" cy="215646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Mohith Durga Srinivas Tripuramallu</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221" name="Google Shape;221;p16"/>
          <p:cNvSpPr txBox="1"/>
          <p:nvPr/>
        </p:nvSpPr>
        <p:spPr>
          <a:xfrm>
            <a:off x="12804188" y="5628404"/>
            <a:ext cx="3853062" cy="107061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Sai Rajeswari Ghanta</a:t>
            </a:r>
            <a:endParaRPr/>
          </a:p>
        </p:txBody>
      </p:sp>
      <p:sp>
        <p:nvSpPr>
          <p:cNvPr id="222" name="Google Shape;222;p16"/>
          <p:cNvSpPr txBox="1"/>
          <p:nvPr/>
        </p:nvSpPr>
        <p:spPr>
          <a:xfrm>
            <a:off x="7217469" y="7315024"/>
            <a:ext cx="3853200" cy="2772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i="1" lang="en-US" sz="1800">
                <a:solidFill>
                  <a:srgbClr val="FFFFFF"/>
                </a:solidFill>
                <a:latin typeface="Quicksand"/>
                <a:ea typeface="Quicksand"/>
                <a:cs typeface="Quicksand"/>
                <a:sym typeface="Quicksand"/>
              </a:rPr>
              <a:t>Backend Developer</a:t>
            </a:r>
            <a:endParaRPr i="1"/>
          </a:p>
        </p:txBody>
      </p:sp>
      <p:sp>
        <p:nvSpPr>
          <p:cNvPr id="223" name="Google Shape;223;p16"/>
          <p:cNvSpPr txBox="1"/>
          <p:nvPr/>
        </p:nvSpPr>
        <p:spPr>
          <a:xfrm>
            <a:off x="12804081" y="6794264"/>
            <a:ext cx="3853200" cy="2772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i="1" lang="en-US" sz="1800">
                <a:solidFill>
                  <a:srgbClr val="FFFFFF"/>
                </a:solidFill>
                <a:latin typeface="Quicksand"/>
                <a:ea typeface="Quicksand"/>
                <a:cs typeface="Quicksand"/>
                <a:sym typeface="Quicksand"/>
              </a:rPr>
              <a:t>Quality Assurance Tester</a:t>
            </a:r>
            <a:endParaRPr i="1"/>
          </a:p>
        </p:txBody>
      </p:sp>
      <p:sp>
        <p:nvSpPr>
          <p:cNvPr id="224" name="Google Shape;224;p16"/>
          <p:cNvSpPr/>
          <p:nvPr/>
        </p:nvSpPr>
        <p:spPr>
          <a:xfrm>
            <a:off x="1343746" y="2399994"/>
            <a:ext cx="4140151" cy="3072246"/>
          </a:xfrm>
          <a:custGeom>
            <a:rect b="b" l="l" r="r" t="t"/>
            <a:pathLst>
              <a:path extrusionOk="0" h="2996230" w="4037711">
                <a:moveTo>
                  <a:pt x="0" y="0"/>
                </a:moveTo>
                <a:lnTo>
                  <a:pt x="4037711" y="0"/>
                </a:lnTo>
                <a:lnTo>
                  <a:pt x="4037711" y="2996230"/>
                </a:lnTo>
                <a:lnTo>
                  <a:pt x="0" y="2996230"/>
                </a:lnTo>
                <a:lnTo>
                  <a:pt x="0" y="0"/>
                </a:lnTo>
                <a:close/>
              </a:path>
            </a:pathLst>
          </a:custGeom>
          <a:blipFill rotWithShape="1">
            <a:blip r:embed="rId10">
              <a:alphaModFix/>
            </a:blip>
            <a:stretch>
              <a:fillRect b="-53657" l="0" r="0" t="-5365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6"/>
          <p:cNvSpPr txBox="1"/>
          <p:nvPr/>
        </p:nvSpPr>
        <p:spPr>
          <a:xfrm>
            <a:off x="1630751" y="5552941"/>
            <a:ext cx="3853062" cy="161353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Bharadwaj Reddy Asireddy</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226" name="Google Shape;226;p16"/>
          <p:cNvSpPr txBox="1"/>
          <p:nvPr/>
        </p:nvSpPr>
        <p:spPr>
          <a:xfrm>
            <a:off x="1487302" y="6660914"/>
            <a:ext cx="3853200" cy="6759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i="1" lang="en-US" sz="1800">
                <a:solidFill>
                  <a:srgbClr val="FFFFFF"/>
                </a:solidFill>
                <a:latin typeface="Quicksand"/>
                <a:ea typeface="Quicksand"/>
                <a:cs typeface="Quicksand"/>
                <a:sym typeface="Quicksand"/>
              </a:rPr>
              <a:t>Backend Developer &amp; UI/UX Designer</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37" name="Shape 837"/>
        <p:cNvGrpSpPr/>
        <p:nvPr/>
      </p:nvGrpSpPr>
      <p:grpSpPr>
        <a:xfrm>
          <a:off x="0" y="0"/>
          <a:ext cx="0" cy="0"/>
          <a:chOff x="0" y="0"/>
          <a:chExt cx="0" cy="0"/>
        </a:xfrm>
      </p:grpSpPr>
      <p:sp>
        <p:nvSpPr>
          <p:cNvPr id="838" name="Google Shape;838;p52"/>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52"/>
          <p:cNvSpPr/>
          <p:nvPr/>
        </p:nvSpPr>
        <p:spPr>
          <a:xfrm flipH="1">
            <a:off x="9979452" y="-96289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5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52"/>
          <p:cNvSpPr/>
          <p:nvPr/>
        </p:nvSpPr>
        <p:spPr>
          <a:xfrm>
            <a:off x="759312" y="540247"/>
            <a:ext cx="16896665" cy="8718053"/>
          </a:xfrm>
          <a:custGeom>
            <a:rect b="b" l="l" r="r" t="t"/>
            <a:pathLst>
              <a:path extrusionOk="0" h="8718053" w="16896665">
                <a:moveTo>
                  <a:pt x="0" y="0"/>
                </a:moveTo>
                <a:lnTo>
                  <a:pt x="16896665" y="0"/>
                </a:lnTo>
                <a:lnTo>
                  <a:pt x="16896665" y="8718053"/>
                </a:lnTo>
                <a:lnTo>
                  <a:pt x="0" y="871805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52"/>
          <p:cNvSpPr/>
          <p:nvPr/>
        </p:nvSpPr>
        <p:spPr>
          <a:xfrm>
            <a:off x="169590" y="8769975"/>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52"/>
          <p:cNvSpPr/>
          <p:nvPr/>
        </p:nvSpPr>
        <p:spPr>
          <a:xfrm>
            <a:off x="17089820" y="178885"/>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52"/>
          <p:cNvSpPr txBox="1"/>
          <p:nvPr/>
        </p:nvSpPr>
        <p:spPr>
          <a:xfrm>
            <a:off x="3345411" y="756193"/>
            <a:ext cx="117246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4C624"/>
                </a:solidFill>
                <a:latin typeface="Anton"/>
                <a:ea typeface="Anton"/>
                <a:cs typeface="Anton"/>
                <a:sym typeface="Anton"/>
              </a:rPr>
              <a:t>Sprint 3 Backlog</a:t>
            </a:r>
            <a:endParaRPr/>
          </a:p>
        </p:txBody>
      </p:sp>
      <p:graphicFrame>
        <p:nvGraphicFramePr>
          <p:cNvPr id="845" name="Google Shape;845;p52"/>
          <p:cNvGraphicFramePr/>
          <p:nvPr/>
        </p:nvGraphicFramePr>
        <p:xfrm>
          <a:off x="952500" y="2373350"/>
          <a:ext cx="3000000" cy="3000000"/>
        </p:xfrm>
        <a:graphic>
          <a:graphicData uri="http://schemas.openxmlformats.org/drawingml/2006/table">
            <a:tbl>
              <a:tblPr>
                <a:noFill/>
                <a:tableStyleId>{5C54C152-B009-4B17-9486-26F75E5D7529}</a:tableStyleId>
              </a:tblPr>
              <a:tblGrid>
                <a:gridCol w="3276600"/>
                <a:gridCol w="3276600"/>
                <a:gridCol w="3276600"/>
                <a:gridCol w="3276600"/>
                <a:gridCol w="3276600"/>
              </a:tblGrid>
              <a:tr h="881475">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Story ID</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Story Points</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User Story/Task Description</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latin typeface="Calibri"/>
                          <a:ea typeface="Calibri"/>
                          <a:cs typeface="Calibri"/>
                          <a:sym typeface="Calibri"/>
                        </a:rPr>
                        <a:t>So That</a:t>
                      </a:r>
                      <a:endParaRPr b="1"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solidFill>
                            <a:schemeClr val="lt1"/>
                          </a:solidFill>
                          <a:latin typeface="Calibri"/>
                          <a:ea typeface="Calibri"/>
                          <a:cs typeface="Calibri"/>
                          <a:sym typeface="Calibri"/>
                        </a:rPr>
                        <a:t>Acceptance Criteria</a:t>
                      </a:r>
                      <a:endParaRPr b="1"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2516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TS3.1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security-focused developer, I want to implement a simple user authentication system.</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 accounts are secure, and preferences/history are safely stored.</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Secure user registration and login system.</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Storage of preferences and outfit history.</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657125">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TS3.2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As a UI/UX finisher, I want to finalize UI/UX improvements and make the website fully responsive.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Users have a smooth and consistent experience across all devices.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1. Enhanced UI/UX.</a:t>
                      </a:r>
                      <a:endParaRPr sz="1800">
                        <a:solidFill>
                          <a:schemeClr val="lt1"/>
                        </a:solidFill>
                        <a:latin typeface="Calibri"/>
                        <a:ea typeface="Calibri"/>
                        <a:cs typeface="Calibri"/>
                        <a:sym typeface="Calibri"/>
                      </a:endParaRPr>
                    </a:p>
                    <a:p>
                      <a:pPr indent="0" lvl="0" marL="0" rtl="0" algn="ctr">
                        <a:lnSpc>
                          <a:spcPct val="115000"/>
                        </a:lnSpc>
                        <a:spcBef>
                          <a:spcPts val="0"/>
                        </a:spcBef>
                        <a:spcAft>
                          <a:spcPts val="0"/>
                        </a:spcAft>
                        <a:buNone/>
                      </a:pPr>
                      <a:r>
                        <a:rPr lang="en-US" sz="1800">
                          <a:solidFill>
                            <a:schemeClr val="lt1"/>
                          </a:solidFill>
                          <a:latin typeface="Calibri"/>
                          <a:ea typeface="Calibri"/>
                          <a:cs typeface="Calibri"/>
                          <a:sym typeface="Calibri"/>
                        </a:rPr>
                        <a:t>2. Full responsiveness on all devices.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53" name="Shape 853"/>
        <p:cNvGrpSpPr/>
        <p:nvPr/>
      </p:nvGrpSpPr>
      <p:grpSpPr>
        <a:xfrm>
          <a:off x="0" y="0"/>
          <a:ext cx="0" cy="0"/>
          <a:chOff x="0" y="0"/>
          <a:chExt cx="0" cy="0"/>
        </a:xfrm>
      </p:grpSpPr>
      <p:sp>
        <p:nvSpPr>
          <p:cNvPr id="854" name="Google Shape;854;p53"/>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53"/>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53"/>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53"/>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53"/>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53"/>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53"/>
          <p:cNvSpPr txBox="1"/>
          <p:nvPr/>
        </p:nvSpPr>
        <p:spPr>
          <a:xfrm>
            <a:off x="2151150" y="1295228"/>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Test Cases - 3</a:t>
            </a:r>
            <a:endParaRPr/>
          </a:p>
        </p:txBody>
      </p:sp>
      <p:graphicFrame>
        <p:nvGraphicFramePr>
          <p:cNvPr id="861" name="Google Shape;861;p53"/>
          <p:cNvGraphicFramePr/>
          <p:nvPr/>
        </p:nvGraphicFramePr>
        <p:xfrm>
          <a:off x="1576025" y="2724075"/>
          <a:ext cx="3000000" cy="3000000"/>
        </p:xfrm>
        <a:graphic>
          <a:graphicData uri="http://schemas.openxmlformats.org/drawingml/2006/table">
            <a:tbl>
              <a:tblPr>
                <a:noFill/>
                <a:tableStyleId>{5C54C152-B009-4B17-9486-26F75E5D7529}</a:tableStyleId>
              </a:tblPr>
              <a:tblGrid>
                <a:gridCol w="3025900"/>
                <a:gridCol w="3025900"/>
                <a:gridCol w="3025900"/>
                <a:gridCol w="3025900"/>
                <a:gridCol w="3025900"/>
              </a:tblGrid>
              <a:tr h="1111325">
                <a:tc>
                  <a:txBody>
                    <a:bodyPr/>
                    <a:lstStyle/>
                    <a:p>
                      <a:pPr indent="0" lvl="0" marL="0" rtl="0" algn="ctr">
                        <a:lnSpc>
                          <a:spcPct val="115000"/>
                        </a:lnSpc>
                        <a:spcBef>
                          <a:spcPts val="0"/>
                        </a:spcBef>
                        <a:spcAft>
                          <a:spcPts val="0"/>
                        </a:spcAft>
                        <a:buNone/>
                      </a:pPr>
                      <a:r>
                        <a:rPr b="1" lang="en-US" sz="2300">
                          <a:solidFill>
                            <a:schemeClr val="lt1"/>
                          </a:solidFill>
                        </a:rPr>
                        <a:t>Test Case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Story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Test Case Description</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Expected Result</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Pass/Fail</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3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TC_TS2.2_01</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TS2.2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that the user can select a future date for outfit planning.</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Future date selection is functional and displays a date picker for user interaction.</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3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TC_TS2.2_02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TS2.2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that users can customize outfit preferences for a selected date.</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Customization options are visible and allow users to modify preferences.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3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TC_US3.1_01</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US3.1</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that users can create an account with valid details.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Account creation succeeds, and user data is stored securely.</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711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TC_US3.1_02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US3.1</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secure login functionality.</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Users can log in securely with their credentials and are redirected to their dashboard.</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3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TC_US3.1_03</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US3.1</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that preferences and outfit history can be retrieved after login.</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User preferences and outfit history are displayed correctly on the dashboard.</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3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TC_US3.2_01</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US3.2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that users can view previous outfit suggestions for specific dates.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Previous outfit suggestions are retrieved and displayed based on the selected date.</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1375">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TC_US3.2_02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US3.2</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Verify that outfit suggestions can be saved for specific dates.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Suggestions are successfully saved and retrievable for selected dates.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solidFill>
                            <a:schemeClr val="lt1"/>
                          </a:solidFill>
                          <a:latin typeface="Calibri"/>
                          <a:ea typeface="Calibri"/>
                          <a:cs typeface="Calibri"/>
                          <a:sym typeface="Calibri"/>
                        </a:rPr>
                        <a:t>Pass</a:t>
                      </a:r>
                      <a:endParaRPr sz="13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69" name="Shape 869"/>
        <p:cNvGrpSpPr/>
        <p:nvPr/>
      </p:nvGrpSpPr>
      <p:grpSpPr>
        <a:xfrm>
          <a:off x="0" y="0"/>
          <a:ext cx="0" cy="0"/>
          <a:chOff x="0" y="0"/>
          <a:chExt cx="0" cy="0"/>
        </a:xfrm>
      </p:grpSpPr>
      <p:sp>
        <p:nvSpPr>
          <p:cNvPr id="870" name="Google Shape;870;p54"/>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5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54"/>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54"/>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54"/>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54"/>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54"/>
          <p:cNvSpPr txBox="1"/>
          <p:nvPr/>
        </p:nvSpPr>
        <p:spPr>
          <a:xfrm>
            <a:off x="2151150" y="1295228"/>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Test Cases - 3</a:t>
            </a:r>
            <a:endParaRPr/>
          </a:p>
        </p:txBody>
      </p:sp>
      <p:graphicFrame>
        <p:nvGraphicFramePr>
          <p:cNvPr id="877" name="Google Shape;877;p54"/>
          <p:cNvGraphicFramePr/>
          <p:nvPr/>
        </p:nvGraphicFramePr>
        <p:xfrm>
          <a:off x="1406875" y="3429000"/>
          <a:ext cx="3000000" cy="3000000"/>
        </p:xfrm>
        <a:graphic>
          <a:graphicData uri="http://schemas.openxmlformats.org/drawingml/2006/table">
            <a:tbl>
              <a:tblPr>
                <a:noFill/>
                <a:tableStyleId>{5C54C152-B009-4B17-9486-26F75E5D7529}</a:tableStyleId>
              </a:tblPr>
              <a:tblGrid>
                <a:gridCol w="3040325"/>
                <a:gridCol w="3040325"/>
                <a:gridCol w="3040325"/>
                <a:gridCol w="3040325"/>
                <a:gridCol w="3040325"/>
              </a:tblGrid>
              <a:tr h="381000">
                <a:tc>
                  <a:txBody>
                    <a:bodyPr/>
                    <a:lstStyle/>
                    <a:p>
                      <a:pPr indent="0" lvl="0" marL="0" rtl="0" algn="ctr">
                        <a:lnSpc>
                          <a:spcPct val="115000"/>
                        </a:lnSpc>
                        <a:spcBef>
                          <a:spcPts val="0"/>
                        </a:spcBef>
                        <a:spcAft>
                          <a:spcPts val="0"/>
                        </a:spcAft>
                        <a:buNone/>
                      </a:pPr>
                      <a:r>
                        <a:rPr b="1" lang="en-US" sz="2100">
                          <a:solidFill>
                            <a:schemeClr val="lt1"/>
                          </a:solidFill>
                        </a:rPr>
                        <a:t>Test Case ID</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Story ID</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Test Case Description</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Expected Result</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Pass/Fail</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TC_US3.3_01</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US3.3</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Verify that tailored outfit suggestions are generated based on past data.</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Suggestions are customized using past user data and are relevant to weather conditions and preferences.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Pass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TC_TS3.1_01</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TS3.1</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Verify secure user registration functionality.</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Users can register securely, and their credentials are encrypted and stored safely.</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Pass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TC_TS3.1_02</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TS3.1</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Verify secure user login functionality.</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Login works seamlessly, and user data remains confidential and protected.</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Pass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TC_TS3.2_01</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TS3.2</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Verify that the website layout is responsive across all devices.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Website layout adjusts seamlessly for different screen sizes (desktop, tablet, and mobile).</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Pass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TC_TS3.2_02</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TS3.2</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Verify that UI/UX improvements enhance usability.</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Enhanced UI/UX provides intuitive navigation and a visually appealing interface.</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latin typeface="Calibri"/>
                          <a:ea typeface="Calibri"/>
                          <a:cs typeface="Calibri"/>
                          <a:sym typeface="Calibri"/>
                        </a:rPr>
                        <a:t>Pass</a:t>
                      </a:r>
                      <a:endParaRPr sz="15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85" name="Shape 885"/>
        <p:cNvGrpSpPr/>
        <p:nvPr/>
      </p:nvGrpSpPr>
      <p:grpSpPr>
        <a:xfrm>
          <a:off x="0" y="0"/>
          <a:ext cx="0" cy="0"/>
          <a:chOff x="0" y="0"/>
          <a:chExt cx="0" cy="0"/>
        </a:xfrm>
      </p:grpSpPr>
      <p:sp>
        <p:nvSpPr>
          <p:cNvPr id="886" name="Google Shape;886;p55"/>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5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55"/>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55"/>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55"/>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55"/>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55"/>
          <p:cNvSpPr txBox="1"/>
          <p:nvPr/>
        </p:nvSpPr>
        <p:spPr>
          <a:xfrm>
            <a:off x="2151150" y="1254568"/>
            <a:ext cx="139857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Stories Completed</a:t>
            </a:r>
            <a:endParaRPr/>
          </a:p>
        </p:txBody>
      </p:sp>
      <p:graphicFrame>
        <p:nvGraphicFramePr>
          <p:cNvPr id="893" name="Google Shape;893;p55"/>
          <p:cNvGraphicFramePr/>
          <p:nvPr/>
        </p:nvGraphicFramePr>
        <p:xfrm>
          <a:off x="1532600" y="2901638"/>
          <a:ext cx="3000000" cy="3000000"/>
        </p:xfrm>
        <a:graphic>
          <a:graphicData uri="http://schemas.openxmlformats.org/drawingml/2006/table">
            <a:tbl>
              <a:tblPr>
                <a:noFill/>
                <a:tableStyleId>{5C54C152-B009-4B17-9486-26F75E5D7529}</a:tableStyleId>
              </a:tblPr>
              <a:tblGrid>
                <a:gridCol w="2705425"/>
                <a:gridCol w="6190675"/>
                <a:gridCol w="2579000"/>
                <a:gridCol w="3825050"/>
              </a:tblGrid>
              <a:tr h="381000">
                <a:tc>
                  <a:txBody>
                    <a:bodyPr/>
                    <a:lstStyle/>
                    <a:p>
                      <a:pPr indent="0" lvl="0" marL="0" rtl="0" algn="ctr">
                        <a:lnSpc>
                          <a:spcPct val="115000"/>
                        </a:lnSpc>
                        <a:spcBef>
                          <a:spcPts val="0"/>
                        </a:spcBef>
                        <a:spcAft>
                          <a:spcPts val="0"/>
                        </a:spcAft>
                        <a:buNone/>
                      </a:pPr>
                      <a:r>
                        <a:rPr b="1" lang="en-US" sz="1800">
                          <a:solidFill>
                            <a:schemeClr val="lt1"/>
                          </a:solidFill>
                        </a:rPr>
                        <a:t>Story ID</a:t>
                      </a:r>
                      <a:endParaRPr b="1"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rPr>
                        <a:t>User Story/Task Description</a:t>
                      </a:r>
                      <a:endParaRPr b="1"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rPr>
                        <a:t>Story Points</a:t>
                      </a:r>
                      <a:endParaRPr b="1"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solidFill>
                            <a:schemeClr val="lt1"/>
                          </a:solidFill>
                        </a:rPr>
                        <a:t>So That</a:t>
                      </a:r>
                      <a:endParaRPr b="1"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TS2.2</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UI developer, I want to build an interface for future date outfit planning and customization.</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I can easily plan and customize outfits for future dates.</a:t>
                      </a:r>
                      <a:endParaRPr sz="1800">
                        <a:solidFill>
                          <a:schemeClr val="lt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US3.1</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create an account and log in to save my preferences and outfit history.</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I can save and retrieve outfit preferences conveniently.</a:t>
                      </a:r>
                      <a:endParaRPr sz="1800">
                        <a:solidFill>
                          <a:schemeClr val="lt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US3.2</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weather enthusiast, I want to view previous outfit suggestions for future reference.</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rPr>
                        <a:t>5</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I can refer back to past outfit suggestions for similar weather conditions.</a:t>
                      </a:r>
                      <a:endParaRPr sz="1800">
                        <a:solidFill>
                          <a:schemeClr val="lt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US3.3</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receive tailored outfit suggestions based on past choices and preferences.</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I can get personalized outfit recommendations that suit my style and past choices.</a:t>
                      </a:r>
                      <a:endParaRPr sz="1800">
                        <a:solidFill>
                          <a:schemeClr val="lt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TS3.1</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security-focused developer, I want to implement a simple user authentication system.</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rPr>
                        <a:t>5</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User accounts are secure, and preferences/history are safely stored.</a:t>
                      </a:r>
                      <a:endParaRPr sz="1800">
                        <a:solidFill>
                          <a:schemeClr val="lt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TS3.2</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UI/UX finisher, I want to finalize UI/UX improvements and make the website fully responsive.</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Users have a smooth and consistent experience across all devices.</a:t>
                      </a:r>
                      <a:endParaRPr sz="1800">
                        <a:solidFill>
                          <a:schemeClr val="lt1"/>
                        </a:solidFill>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gridSpan="2">
                  <a:txBody>
                    <a:bodyPr/>
                    <a:lstStyle/>
                    <a:p>
                      <a:pPr indent="0" lvl="0" marL="0" rtl="0" algn="l">
                        <a:lnSpc>
                          <a:spcPct val="115000"/>
                        </a:lnSpc>
                        <a:spcBef>
                          <a:spcPts val="0"/>
                        </a:spcBef>
                        <a:spcAft>
                          <a:spcPts val="0"/>
                        </a:spcAft>
                        <a:buNone/>
                      </a:pPr>
                      <a:r>
                        <a:rPr b="1" i="1" lang="en-US" sz="1800">
                          <a:solidFill>
                            <a:schemeClr val="lt1"/>
                          </a:solidFill>
                        </a:rPr>
                        <a:t>TOTAL:</a:t>
                      </a:r>
                      <a:endParaRPr b="1" i="1"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i="1" lang="en-US" sz="1800">
                          <a:solidFill>
                            <a:schemeClr val="lt1"/>
                          </a:solidFill>
                        </a:rPr>
                        <a:t>42 Story Points</a:t>
                      </a:r>
                      <a:endParaRPr b="1" i="1" sz="18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hMerge="1"/>
              </a:tr>
            </a:tbl>
          </a:graphicData>
        </a:graphic>
      </p:graphicFrame>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01" name="Shape 901"/>
        <p:cNvGrpSpPr/>
        <p:nvPr/>
      </p:nvGrpSpPr>
      <p:grpSpPr>
        <a:xfrm>
          <a:off x="0" y="0"/>
          <a:ext cx="0" cy="0"/>
          <a:chOff x="0" y="0"/>
          <a:chExt cx="0" cy="0"/>
        </a:xfrm>
      </p:grpSpPr>
      <p:sp>
        <p:nvSpPr>
          <p:cNvPr id="902" name="Google Shape;902;p56"/>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5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5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56"/>
          <p:cNvSpPr/>
          <p:nvPr/>
        </p:nvSpPr>
        <p:spPr>
          <a:xfrm>
            <a:off x="1028700" y="956302"/>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4C624"/>
              </a:solidFill>
              <a:latin typeface="Calibri"/>
              <a:ea typeface="Calibri"/>
              <a:cs typeface="Calibri"/>
              <a:sym typeface="Calibri"/>
            </a:endParaRPr>
          </a:p>
        </p:txBody>
      </p:sp>
      <p:sp>
        <p:nvSpPr>
          <p:cNvPr id="906" name="Google Shape;906;p56"/>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56"/>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56"/>
          <p:cNvSpPr txBox="1"/>
          <p:nvPr/>
        </p:nvSpPr>
        <p:spPr>
          <a:xfrm>
            <a:off x="2151150" y="1351627"/>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 Velocity (Sprint 3)</a:t>
            </a:r>
            <a:endParaRPr/>
          </a:p>
        </p:txBody>
      </p:sp>
      <p:sp>
        <p:nvSpPr>
          <p:cNvPr id="909" name="Google Shape;909;p56"/>
          <p:cNvSpPr txBox="1"/>
          <p:nvPr/>
        </p:nvSpPr>
        <p:spPr>
          <a:xfrm>
            <a:off x="5586075" y="3688343"/>
            <a:ext cx="7299000" cy="45552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None/>
            </a:pPr>
            <a:r>
              <a:rPr b="1" lang="en-US" sz="2999">
                <a:solidFill>
                  <a:srgbClr val="F4C624"/>
                </a:solidFill>
                <a:latin typeface="Quicksand"/>
                <a:ea typeface="Quicksand"/>
                <a:cs typeface="Quicksand"/>
                <a:sym typeface="Quicksand"/>
              </a:rPr>
              <a:t>Team Velocity (Sprint 3)</a:t>
            </a:r>
            <a:endParaRPr/>
          </a:p>
          <a:p>
            <a:pPr indent="-381000" lvl="1" marL="914400" rtl="0" algn="l">
              <a:lnSpc>
                <a:spcPct val="115000"/>
              </a:lnSpc>
              <a:spcBef>
                <a:spcPts val="1200"/>
              </a:spcBef>
              <a:spcAft>
                <a:spcPts val="0"/>
              </a:spcAft>
              <a:buClr>
                <a:schemeClr val="lt1"/>
              </a:buClr>
              <a:buSzPts val="2400"/>
              <a:buChar char="•"/>
            </a:pPr>
            <a:r>
              <a:rPr b="1" lang="en-US" sz="2400">
                <a:solidFill>
                  <a:schemeClr val="lt1"/>
                </a:solidFill>
                <a:latin typeface="Quicksand"/>
                <a:ea typeface="Quicksand"/>
                <a:cs typeface="Quicksand"/>
                <a:sym typeface="Quicksand"/>
              </a:rPr>
              <a:t>Total Story Points Committed</a:t>
            </a:r>
            <a:r>
              <a:rPr lang="en-US" sz="2400">
                <a:solidFill>
                  <a:schemeClr val="lt1"/>
                </a:solidFill>
                <a:latin typeface="Quicksand"/>
                <a:ea typeface="Quicksand"/>
                <a:cs typeface="Quicksand"/>
                <a:sym typeface="Quicksand"/>
              </a:rPr>
              <a:t>: 42 points</a:t>
            </a:r>
            <a:endParaRPr sz="2400">
              <a:solidFill>
                <a:schemeClr val="lt1"/>
              </a:solidFill>
              <a:latin typeface="Quicksand"/>
              <a:ea typeface="Quicksand"/>
              <a:cs typeface="Quicksand"/>
              <a:sym typeface="Quicksand"/>
            </a:endParaRPr>
          </a:p>
          <a:p>
            <a:pPr indent="-381000" lvl="1" marL="914400" rtl="0" algn="l">
              <a:lnSpc>
                <a:spcPct val="115000"/>
              </a:lnSpc>
              <a:spcBef>
                <a:spcPts val="0"/>
              </a:spcBef>
              <a:spcAft>
                <a:spcPts val="0"/>
              </a:spcAft>
              <a:buClr>
                <a:schemeClr val="lt1"/>
              </a:buClr>
              <a:buSzPts val="2400"/>
              <a:buChar char="•"/>
            </a:pPr>
            <a:r>
              <a:rPr b="1" lang="en-US" sz="2400">
                <a:solidFill>
                  <a:schemeClr val="lt1"/>
                </a:solidFill>
                <a:latin typeface="Quicksand"/>
                <a:ea typeface="Quicksand"/>
                <a:cs typeface="Quicksand"/>
                <a:sym typeface="Quicksand"/>
              </a:rPr>
              <a:t>Total Story Points Completed</a:t>
            </a:r>
            <a:r>
              <a:rPr lang="en-US" sz="2400">
                <a:solidFill>
                  <a:schemeClr val="lt1"/>
                </a:solidFill>
                <a:latin typeface="Quicksand"/>
                <a:ea typeface="Quicksand"/>
                <a:cs typeface="Quicksand"/>
                <a:sym typeface="Quicksand"/>
              </a:rPr>
              <a:t>: 42 points</a:t>
            </a:r>
            <a:endParaRPr sz="2400">
              <a:solidFill>
                <a:schemeClr val="lt1"/>
              </a:solidFill>
              <a:latin typeface="Quicksand"/>
              <a:ea typeface="Quicksand"/>
              <a:cs typeface="Quicksand"/>
              <a:sym typeface="Quicksand"/>
            </a:endParaRPr>
          </a:p>
          <a:p>
            <a:pPr indent="0" lvl="0" marL="0" marR="0" rtl="0" algn="l">
              <a:lnSpc>
                <a:spcPct val="138012"/>
              </a:lnSpc>
              <a:spcBef>
                <a:spcPts val="1200"/>
              </a:spcBef>
              <a:spcAft>
                <a:spcPts val="0"/>
              </a:spcAft>
              <a:buNone/>
            </a:pPr>
            <a:r>
              <a:t/>
            </a:r>
            <a:endParaRPr b="1" sz="2999">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17" name="Shape 917"/>
        <p:cNvGrpSpPr/>
        <p:nvPr/>
      </p:nvGrpSpPr>
      <p:grpSpPr>
        <a:xfrm>
          <a:off x="0" y="0"/>
          <a:ext cx="0" cy="0"/>
          <a:chOff x="0" y="0"/>
          <a:chExt cx="0" cy="0"/>
        </a:xfrm>
      </p:grpSpPr>
      <p:sp>
        <p:nvSpPr>
          <p:cNvPr id="918" name="Google Shape;918;p57"/>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57"/>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5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57"/>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57"/>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57"/>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57"/>
          <p:cNvSpPr txBox="1"/>
          <p:nvPr/>
        </p:nvSpPr>
        <p:spPr>
          <a:xfrm>
            <a:off x="2151150" y="1351627"/>
            <a:ext cx="139857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Team’s Historical Velocity (Average)</a:t>
            </a:r>
            <a:endParaRPr/>
          </a:p>
        </p:txBody>
      </p:sp>
      <p:sp>
        <p:nvSpPr>
          <p:cNvPr id="925" name="Google Shape;925;p57"/>
          <p:cNvSpPr txBox="1"/>
          <p:nvPr/>
        </p:nvSpPr>
        <p:spPr>
          <a:xfrm>
            <a:off x="3536400" y="4399325"/>
            <a:ext cx="11215200" cy="3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b="1" sz="2100">
              <a:solidFill>
                <a:schemeClr val="lt1"/>
              </a:solidFill>
              <a:latin typeface="Quicksand"/>
              <a:ea typeface="Quicksand"/>
              <a:cs typeface="Quicksand"/>
              <a:sym typeface="Quicksand"/>
            </a:endParaRPr>
          </a:p>
          <a:p>
            <a:pPr indent="-361950" lvl="0" marL="457200" rtl="0" algn="l">
              <a:lnSpc>
                <a:spcPct val="115000"/>
              </a:lnSpc>
              <a:spcBef>
                <a:spcPts val="1200"/>
              </a:spcBef>
              <a:spcAft>
                <a:spcPts val="0"/>
              </a:spcAft>
              <a:buClr>
                <a:schemeClr val="lt1"/>
              </a:buClr>
              <a:buSzPts val="2100"/>
              <a:buChar char="●"/>
            </a:pPr>
            <a:r>
              <a:rPr b="1" lang="en-US" sz="2100">
                <a:solidFill>
                  <a:schemeClr val="lt1"/>
                </a:solidFill>
                <a:latin typeface="Quicksand"/>
                <a:ea typeface="Quicksand"/>
                <a:cs typeface="Quicksand"/>
                <a:sym typeface="Quicksand"/>
              </a:rPr>
              <a:t>Sprint 1 Velocity</a:t>
            </a:r>
            <a:r>
              <a:rPr lang="en-US" sz="2100">
                <a:solidFill>
                  <a:schemeClr val="lt1"/>
                </a:solidFill>
                <a:latin typeface="Quicksand"/>
                <a:ea typeface="Quicksand"/>
                <a:cs typeface="Quicksand"/>
                <a:sym typeface="Quicksand"/>
              </a:rPr>
              <a:t>: 26 points</a:t>
            </a:r>
            <a:endParaRPr sz="2100">
              <a:solidFill>
                <a:schemeClr val="lt1"/>
              </a:solidFill>
              <a:latin typeface="Quicksand"/>
              <a:ea typeface="Quicksand"/>
              <a:cs typeface="Quicksand"/>
              <a:sym typeface="Quicksand"/>
            </a:endParaRPr>
          </a:p>
          <a:p>
            <a:pPr indent="-361950" lvl="0" marL="457200" rtl="0" algn="l">
              <a:lnSpc>
                <a:spcPct val="115000"/>
              </a:lnSpc>
              <a:spcBef>
                <a:spcPts val="0"/>
              </a:spcBef>
              <a:spcAft>
                <a:spcPts val="0"/>
              </a:spcAft>
              <a:buClr>
                <a:schemeClr val="lt1"/>
              </a:buClr>
              <a:buSzPts val="2100"/>
              <a:buChar char="●"/>
            </a:pPr>
            <a:r>
              <a:rPr b="1" lang="en-US" sz="2100">
                <a:solidFill>
                  <a:schemeClr val="lt1"/>
                </a:solidFill>
                <a:latin typeface="Quicksand"/>
                <a:ea typeface="Quicksand"/>
                <a:cs typeface="Quicksand"/>
                <a:sym typeface="Quicksand"/>
              </a:rPr>
              <a:t>Sprint 2 Velocity</a:t>
            </a:r>
            <a:r>
              <a:rPr lang="en-US" sz="2100">
                <a:solidFill>
                  <a:schemeClr val="lt1"/>
                </a:solidFill>
                <a:latin typeface="Quicksand"/>
                <a:ea typeface="Quicksand"/>
                <a:cs typeface="Quicksand"/>
                <a:sym typeface="Quicksand"/>
              </a:rPr>
              <a:t>: 42 points</a:t>
            </a:r>
            <a:endParaRPr sz="2100">
              <a:solidFill>
                <a:schemeClr val="lt1"/>
              </a:solidFill>
              <a:latin typeface="Quicksand"/>
              <a:ea typeface="Quicksand"/>
              <a:cs typeface="Quicksand"/>
              <a:sym typeface="Quicksand"/>
            </a:endParaRPr>
          </a:p>
          <a:p>
            <a:pPr indent="-361950" lvl="0" marL="457200" rtl="0" algn="l">
              <a:lnSpc>
                <a:spcPct val="115000"/>
              </a:lnSpc>
              <a:spcBef>
                <a:spcPts val="0"/>
              </a:spcBef>
              <a:spcAft>
                <a:spcPts val="0"/>
              </a:spcAft>
              <a:buClr>
                <a:schemeClr val="lt1"/>
              </a:buClr>
              <a:buSzPts val="2100"/>
              <a:buFont typeface="Quicksand"/>
              <a:buChar char="●"/>
            </a:pPr>
            <a:r>
              <a:rPr b="1" lang="en-US" sz="2100">
                <a:solidFill>
                  <a:schemeClr val="lt1"/>
                </a:solidFill>
                <a:latin typeface="Quicksand"/>
                <a:ea typeface="Quicksand"/>
                <a:cs typeface="Quicksand"/>
                <a:sym typeface="Quicksand"/>
              </a:rPr>
              <a:t>Sprint 3 </a:t>
            </a:r>
            <a:r>
              <a:rPr b="1" lang="en-US" sz="2100">
                <a:solidFill>
                  <a:schemeClr val="lt1"/>
                </a:solidFill>
                <a:latin typeface="Quicksand"/>
                <a:ea typeface="Quicksand"/>
                <a:cs typeface="Quicksand"/>
                <a:sym typeface="Quicksand"/>
              </a:rPr>
              <a:t>Velocity</a:t>
            </a:r>
            <a:r>
              <a:rPr lang="en-US" sz="2100">
                <a:solidFill>
                  <a:schemeClr val="lt1"/>
                </a:solidFill>
                <a:latin typeface="Quicksand"/>
                <a:ea typeface="Quicksand"/>
                <a:cs typeface="Quicksand"/>
                <a:sym typeface="Quicksand"/>
              </a:rPr>
              <a:t>: 42 points</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Result:</a:t>
            </a:r>
            <a:endParaRPr b="1"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Quicksand"/>
                <a:ea typeface="Quicksand"/>
                <a:cs typeface="Quicksand"/>
                <a:sym typeface="Quicksand"/>
              </a:rPr>
              <a:t>Team’s Historical Velocity = (26 + 42 + 42) / 3 = 110 / 3 = 36.67 story points</a:t>
            </a:r>
            <a:endParaRPr sz="2100">
              <a:solidFill>
                <a:schemeClr val="lt1"/>
              </a:solidFill>
              <a:latin typeface="Quicksand"/>
              <a:ea typeface="Quicksand"/>
              <a:cs typeface="Quicksand"/>
              <a:sym typeface="Quicksand"/>
            </a:endParaRPr>
          </a:p>
          <a:p>
            <a:pPr indent="0" lvl="0" marL="0" rtl="0" algn="l">
              <a:spcBef>
                <a:spcPts val="1200"/>
              </a:spcBef>
              <a:spcAft>
                <a:spcPts val="0"/>
              </a:spcAft>
              <a:buNone/>
            </a:pPr>
            <a:r>
              <a:t/>
            </a:r>
            <a:endParaRPr sz="4200">
              <a:solidFill>
                <a:schemeClr val="lt1"/>
              </a:solidFill>
              <a:latin typeface="Quicksand"/>
              <a:ea typeface="Quicksand"/>
              <a:cs typeface="Quicksand"/>
              <a:sym typeface="Quicksand"/>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33" name="Shape 933"/>
        <p:cNvGrpSpPr/>
        <p:nvPr/>
      </p:nvGrpSpPr>
      <p:grpSpPr>
        <a:xfrm>
          <a:off x="0" y="0"/>
          <a:ext cx="0" cy="0"/>
          <a:chOff x="0" y="0"/>
          <a:chExt cx="0" cy="0"/>
        </a:xfrm>
      </p:grpSpPr>
      <p:sp>
        <p:nvSpPr>
          <p:cNvPr id="934" name="Google Shape;934;p58"/>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5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5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58"/>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58"/>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58"/>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58"/>
          <p:cNvSpPr txBox="1"/>
          <p:nvPr/>
        </p:nvSpPr>
        <p:spPr>
          <a:xfrm>
            <a:off x="2151150" y="1351627"/>
            <a:ext cx="139857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Completed/Committed Ratio – Sprint 3</a:t>
            </a:r>
            <a:endParaRPr/>
          </a:p>
        </p:txBody>
      </p:sp>
      <p:sp>
        <p:nvSpPr>
          <p:cNvPr id="941" name="Google Shape;941;p58"/>
          <p:cNvSpPr txBox="1"/>
          <p:nvPr/>
        </p:nvSpPr>
        <p:spPr>
          <a:xfrm>
            <a:off x="3953275" y="4890425"/>
            <a:ext cx="11215200" cy="3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Sprint 3 Metrics:</a:t>
            </a:r>
            <a:endParaRPr b="1" sz="2100">
              <a:solidFill>
                <a:schemeClr val="lt1"/>
              </a:solidFill>
              <a:latin typeface="Quicksand"/>
              <a:ea typeface="Quicksand"/>
              <a:cs typeface="Quicksand"/>
              <a:sym typeface="Quicksand"/>
            </a:endParaRPr>
          </a:p>
          <a:p>
            <a:pPr indent="-361950" lvl="0" marL="457200" rtl="0" algn="l">
              <a:lnSpc>
                <a:spcPct val="115000"/>
              </a:lnSpc>
              <a:spcBef>
                <a:spcPts val="1200"/>
              </a:spcBef>
              <a:spcAft>
                <a:spcPts val="0"/>
              </a:spcAft>
              <a:buClr>
                <a:schemeClr val="lt1"/>
              </a:buClr>
              <a:buSzPts val="2100"/>
              <a:buChar char="●"/>
            </a:pPr>
            <a:r>
              <a:rPr b="1" lang="en-US" sz="2100">
                <a:solidFill>
                  <a:schemeClr val="lt1"/>
                </a:solidFill>
                <a:latin typeface="Quicksand"/>
                <a:ea typeface="Quicksand"/>
                <a:cs typeface="Quicksand"/>
                <a:sym typeface="Quicksand"/>
              </a:rPr>
              <a:t>Total Story Points Committed</a:t>
            </a:r>
            <a:r>
              <a:rPr lang="en-US" sz="2100">
                <a:solidFill>
                  <a:schemeClr val="lt1"/>
                </a:solidFill>
                <a:latin typeface="Quicksand"/>
                <a:ea typeface="Quicksand"/>
                <a:cs typeface="Quicksand"/>
                <a:sym typeface="Quicksand"/>
              </a:rPr>
              <a:t>: 42 points</a:t>
            </a:r>
            <a:endParaRPr sz="2100">
              <a:solidFill>
                <a:schemeClr val="lt1"/>
              </a:solidFill>
              <a:latin typeface="Quicksand"/>
              <a:ea typeface="Quicksand"/>
              <a:cs typeface="Quicksand"/>
              <a:sym typeface="Quicksand"/>
            </a:endParaRPr>
          </a:p>
          <a:p>
            <a:pPr indent="-361950" lvl="0" marL="457200" rtl="0" algn="l">
              <a:lnSpc>
                <a:spcPct val="115000"/>
              </a:lnSpc>
              <a:spcBef>
                <a:spcPts val="0"/>
              </a:spcBef>
              <a:spcAft>
                <a:spcPts val="0"/>
              </a:spcAft>
              <a:buClr>
                <a:schemeClr val="lt1"/>
              </a:buClr>
              <a:buSzPts val="2100"/>
              <a:buChar char="●"/>
            </a:pPr>
            <a:r>
              <a:rPr b="1" lang="en-US" sz="2100">
                <a:solidFill>
                  <a:schemeClr val="lt1"/>
                </a:solidFill>
                <a:latin typeface="Quicksand"/>
                <a:ea typeface="Quicksand"/>
                <a:cs typeface="Quicksand"/>
                <a:sym typeface="Quicksand"/>
              </a:rPr>
              <a:t>Total Story Points Completed</a:t>
            </a:r>
            <a:r>
              <a:rPr lang="en-US" sz="2100">
                <a:solidFill>
                  <a:schemeClr val="lt1"/>
                </a:solidFill>
                <a:latin typeface="Quicksand"/>
                <a:ea typeface="Quicksand"/>
                <a:cs typeface="Quicksand"/>
                <a:sym typeface="Quicksand"/>
              </a:rPr>
              <a:t>: 42 points</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Quicksand"/>
                <a:ea typeface="Quicksand"/>
                <a:cs typeface="Quicksand"/>
                <a:sym typeface="Quicksand"/>
              </a:rPr>
              <a:t>Completed/Committed Ratio = (42 / 42) × 100 = 100%</a:t>
            </a:r>
            <a:endParaRPr sz="2100">
              <a:solidFill>
                <a:schemeClr val="lt1"/>
              </a:solidFill>
              <a:latin typeface="Quicksand"/>
              <a:ea typeface="Quicksand"/>
              <a:cs typeface="Quicksand"/>
              <a:sym typeface="Quicksand"/>
            </a:endParaRPr>
          </a:p>
          <a:p>
            <a:pPr indent="0" lvl="0" marL="0" rtl="0" algn="l">
              <a:spcBef>
                <a:spcPts val="1200"/>
              </a:spcBef>
              <a:spcAft>
                <a:spcPts val="0"/>
              </a:spcAft>
              <a:buNone/>
            </a:pPr>
            <a:r>
              <a:t/>
            </a:r>
            <a:endParaRPr b="1" sz="2100">
              <a:solidFill>
                <a:schemeClr val="lt1"/>
              </a:solidFill>
              <a:latin typeface="Quicksand"/>
              <a:ea typeface="Quicksand"/>
              <a:cs typeface="Quicksand"/>
              <a:sym typeface="Quicksand"/>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49" name="Shape 949"/>
        <p:cNvGrpSpPr/>
        <p:nvPr/>
      </p:nvGrpSpPr>
      <p:grpSpPr>
        <a:xfrm>
          <a:off x="0" y="0"/>
          <a:ext cx="0" cy="0"/>
          <a:chOff x="0" y="0"/>
          <a:chExt cx="0" cy="0"/>
        </a:xfrm>
      </p:grpSpPr>
      <p:sp>
        <p:nvSpPr>
          <p:cNvPr id="950" name="Google Shape;950;p59"/>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59"/>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5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59"/>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59"/>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59"/>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59"/>
          <p:cNvSpPr txBox="1"/>
          <p:nvPr/>
        </p:nvSpPr>
        <p:spPr>
          <a:xfrm>
            <a:off x="2151225" y="1081122"/>
            <a:ext cx="13985700" cy="132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600">
                <a:solidFill>
                  <a:srgbClr val="F4C624"/>
                </a:solidFill>
                <a:latin typeface="Anton"/>
                <a:ea typeface="Anton"/>
                <a:cs typeface="Anton"/>
                <a:sym typeface="Anton"/>
              </a:rPr>
              <a:t>Burn down chart</a:t>
            </a:r>
            <a:endParaRPr/>
          </a:p>
        </p:txBody>
      </p:sp>
      <p:sp>
        <p:nvSpPr>
          <p:cNvPr id="957" name="Google Shape;957;p59"/>
          <p:cNvSpPr txBox="1"/>
          <p:nvPr/>
        </p:nvSpPr>
        <p:spPr>
          <a:xfrm>
            <a:off x="1216042" y="2076691"/>
            <a:ext cx="62247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pic>
        <p:nvPicPr>
          <p:cNvPr id="958" name="Google Shape;958;p59"/>
          <p:cNvPicPr preferRelativeResize="0"/>
          <p:nvPr/>
        </p:nvPicPr>
        <p:blipFill>
          <a:blip r:embed="rId7">
            <a:alphaModFix/>
          </a:blip>
          <a:stretch>
            <a:fillRect/>
          </a:stretch>
        </p:blipFill>
        <p:spPr>
          <a:xfrm>
            <a:off x="3349688" y="2331337"/>
            <a:ext cx="11588623" cy="6595576"/>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66" name="Shape 966"/>
        <p:cNvGrpSpPr/>
        <p:nvPr/>
      </p:nvGrpSpPr>
      <p:grpSpPr>
        <a:xfrm>
          <a:off x="0" y="0"/>
          <a:ext cx="0" cy="0"/>
          <a:chOff x="0" y="0"/>
          <a:chExt cx="0" cy="0"/>
        </a:xfrm>
      </p:grpSpPr>
      <p:sp>
        <p:nvSpPr>
          <p:cNvPr id="967" name="Google Shape;967;p60"/>
          <p:cNvSpPr/>
          <p:nvPr/>
        </p:nvSpPr>
        <p:spPr>
          <a:xfrm>
            <a:off x="-2121805" y="-67317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60"/>
          <p:cNvSpPr/>
          <p:nvPr/>
        </p:nvSpPr>
        <p:spPr>
          <a:xfrm flipH="1">
            <a:off x="10354692" y="-67317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60"/>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4">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60"/>
          <p:cNvSpPr/>
          <p:nvPr/>
        </p:nvSpPr>
        <p:spPr>
          <a:xfrm>
            <a:off x="2152449" y="18699"/>
            <a:ext cx="15337917" cy="1344368"/>
          </a:xfrm>
          <a:custGeom>
            <a:rect b="b" l="l" r="r" t="t"/>
            <a:pathLst>
              <a:path extrusionOk="0" h="2068258" w="16230600">
                <a:moveTo>
                  <a:pt x="0" y="0"/>
                </a:moveTo>
                <a:lnTo>
                  <a:pt x="16230600" y="0"/>
                </a:lnTo>
                <a:lnTo>
                  <a:pt x="16230600" y="2068258"/>
                </a:lnTo>
                <a:lnTo>
                  <a:pt x="0" y="206825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60"/>
          <p:cNvSpPr txBox="1"/>
          <p:nvPr/>
        </p:nvSpPr>
        <p:spPr>
          <a:xfrm>
            <a:off x="1855491" y="1553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RETROSPECTIVE</a:t>
            </a:r>
            <a:endParaRPr/>
          </a:p>
        </p:txBody>
      </p:sp>
      <p:sp>
        <p:nvSpPr>
          <p:cNvPr id="972" name="Google Shape;972;p60"/>
          <p:cNvSpPr/>
          <p:nvPr/>
        </p:nvSpPr>
        <p:spPr>
          <a:xfrm>
            <a:off x="16741380" y="101214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60"/>
          <p:cNvSpPr/>
          <p:nvPr/>
        </p:nvSpPr>
        <p:spPr>
          <a:xfrm>
            <a:off x="1259780" y="15532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4" name="Google Shape;974;p60"/>
          <p:cNvPicPr preferRelativeResize="0"/>
          <p:nvPr/>
        </p:nvPicPr>
        <p:blipFill>
          <a:blip r:embed="rId7">
            <a:alphaModFix/>
          </a:blip>
          <a:stretch>
            <a:fillRect/>
          </a:stretch>
        </p:blipFill>
        <p:spPr>
          <a:xfrm>
            <a:off x="1524000" y="1861975"/>
            <a:ext cx="15240000" cy="8058150"/>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82" name="Shape 982"/>
        <p:cNvGrpSpPr/>
        <p:nvPr/>
      </p:nvGrpSpPr>
      <p:grpSpPr>
        <a:xfrm>
          <a:off x="0" y="0"/>
          <a:ext cx="0" cy="0"/>
          <a:chOff x="0" y="0"/>
          <a:chExt cx="0" cy="0"/>
        </a:xfrm>
      </p:grpSpPr>
      <p:sp>
        <p:nvSpPr>
          <p:cNvPr id="983" name="Google Shape;983;p61"/>
          <p:cNvSpPr/>
          <p:nvPr/>
        </p:nvSpPr>
        <p:spPr>
          <a:xfrm>
            <a:off x="1726625" y="546224"/>
            <a:ext cx="15743682" cy="1649658"/>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61"/>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985" name="Google Shape;985;p61"/>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61"/>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7" name="Google Shape;987;p61"/>
          <p:cNvPicPr preferRelativeResize="0"/>
          <p:nvPr/>
        </p:nvPicPr>
        <p:blipFill>
          <a:blip r:embed="rId5">
            <a:alphaModFix/>
          </a:blip>
          <a:stretch>
            <a:fillRect/>
          </a:stretch>
        </p:blipFill>
        <p:spPr>
          <a:xfrm>
            <a:off x="3048000" y="2918963"/>
            <a:ext cx="12192000" cy="661987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34" name="Shape 234"/>
        <p:cNvGrpSpPr/>
        <p:nvPr/>
      </p:nvGrpSpPr>
      <p:grpSpPr>
        <a:xfrm>
          <a:off x="0" y="0"/>
          <a:ext cx="0" cy="0"/>
          <a:chOff x="0" y="0"/>
          <a:chExt cx="0" cy="0"/>
        </a:xfrm>
      </p:grpSpPr>
      <p:sp>
        <p:nvSpPr>
          <p:cNvPr id="235" name="Google Shape;235;p17"/>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7"/>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7"/>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7"/>
          <p:cNvSpPr/>
          <p:nvPr/>
        </p:nvSpPr>
        <p:spPr>
          <a:xfrm>
            <a:off x="5004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7"/>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7"/>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7"/>
          <p:cNvSpPr txBox="1"/>
          <p:nvPr/>
        </p:nvSpPr>
        <p:spPr>
          <a:xfrm>
            <a:off x="1908923" y="848317"/>
            <a:ext cx="15350377" cy="2028825"/>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lang="en-US" sz="6700">
                <a:solidFill>
                  <a:srgbClr val="F4C624"/>
                </a:solidFill>
                <a:latin typeface="Anton"/>
                <a:ea typeface="Anton"/>
                <a:cs typeface="Anton"/>
                <a:sym typeface="Anton"/>
              </a:rPr>
              <a:t>Improvements made from professor feedback</a:t>
            </a:r>
            <a:endParaRPr/>
          </a:p>
        </p:txBody>
      </p:sp>
      <p:sp>
        <p:nvSpPr>
          <p:cNvPr id="242" name="Google Shape;242;p17"/>
          <p:cNvSpPr txBox="1"/>
          <p:nvPr/>
        </p:nvSpPr>
        <p:spPr>
          <a:xfrm>
            <a:off x="2096975" y="3517525"/>
            <a:ext cx="12800700" cy="4563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Using specific name for the user stories.</a:t>
            </a:r>
            <a:endParaRPr sz="32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Aligning the diagrams order.</a:t>
            </a:r>
            <a:endParaRPr sz="32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Adding proper user id and test case id.</a:t>
            </a:r>
            <a:endParaRPr sz="32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Addition of user benefits.</a:t>
            </a:r>
            <a:endParaRPr sz="3200">
              <a:solidFill>
                <a:schemeClr val="lt1"/>
              </a:solidFill>
              <a:latin typeface="Quicksand"/>
              <a:ea typeface="Quicksand"/>
              <a:cs typeface="Quicksand"/>
              <a:sym typeface="Quicksand"/>
            </a:endParaRPr>
          </a:p>
          <a:p>
            <a:pPr indent="0" lvl="0" marL="457200" rtl="0" algn="l">
              <a:spcBef>
                <a:spcPts val="0"/>
              </a:spcBef>
              <a:spcAft>
                <a:spcPts val="0"/>
              </a:spcAft>
              <a:buNone/>
            </a:pPr>
            <a:r>
              <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Addition of “So ..” in the user stories.</a:t>
            </a:r>
            <a:endParaRPr sz="3200">
              <a:solidFill>
                <a:schemeClr val="lt1"/>
              </a:solidFill>
              <a:latin typeface="Quicksand"/>
              <a:ea typeface="Quicksand"/>
              <a:cs typeface="Quicksand"/>
              <a:sym typeface="Quicksand"/>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95" name="Shape 995"/>
        <p:cNvGrpSpPr/>
        <p:nvPr/>
      </p:nvGrpSpPr>
      <p:grpSpPr>
        <a:xfrm>
          <a:off x="0" y="0"/>
          <a:ext cx="0" cy="0"/>
          <a:chOff x="0" y="0"/>
          <a:chExt cx="0" cy="0"/>
        </a:xfrm>
      </p:grpSpPr>
      <p:sp>
        <p:nvSpPr>
          <p:cNvPr id="996" name="Google Shape;996;p62"/>
          <p:cNvSpPr/>
          <p:nvPr/>
        </p:nvSpPr>
        <p:spPr>
          <a:xfrm>
            <a:off x="1726625" y="546224"/>
            <a:ext cx="15743682" cy="1649658"/>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62"/>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998" name="Google Shape;998;p62"/>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62"/>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0" name="Google Shape;1000;p62"/>
          <p:cNvPicPr preferRelativeResize="0"/>
          <p:nvPr/>
        </p:nvPicPr>
        <p:blipFill>
          <a:blip r:embed="rId5">
            <a:alphaModFix/>
          </a:blip>
          <a:stretch>
            <a:fillRect/>
          </a:stretch>
        </p:blipFill>
        <p:spPr>
          <a:xfrm>
            <a:off x="3048000" y="2918938"/>
            <a:ext cx="12192000" cy="6591300"/>
          </a:xfrm>
          <a:prstGeom prst="rect">
            <a:avLst/>
          </a:prstGeom>
          <a:noFill/>
          <a:ln>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08" name="Shape 1008"/>
        <p:cNvGrpSpPr/>
        <p:nvPr/>
      </p:nvGrpSpPr>
      <p:grpSpPr>
        <a:xfrm>
          <a:off x="0" y="0"/>
          <a:ext cx="0" cy="0"/>
          <a:chOff x="0" y="0"/>
          <a:chExt cx="0" cy="0"/>
        </a:xfrm>
      </p:grpSpPr>
      <p:sp>
        <p:nvSpPr>
          <p:cNvPr id="1009" name="Google Shape;1009;p63"/>
          <p:cNvSpPr/>
          <p:nvPr/>
        </p:nvSpPr>
        <p:spPr>
          <a:xfrm>
            <a:off x="1781150" y="546224"/>
            <a:ext cx="15703106" cy="1572088"/>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63"/>
          <p:cNvSpPr txBox="1"/>
          <p:nvPr/>
        </p:nvSpPr>
        <p:spPr>
          <a:xfrm>
            <a:off x="1855491" y="809625"/>
            <a:ext cx="14577000"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11" name="Google Shape;1011;p63"/>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63"/>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13" name="Google Shape;1013;p63"/>
          <p:cNvPicPr preferRelativeResize="0"/>
          <p:nvPr/>
        </p:nvPicPr>
        <p:blipFill>
          <a:blip r:embed="rId5">
            <a:alphaModFix/>
          </a:blip>
          <a:stretch>
            <a:fillRect/>
          </a:stretch>
        </p:blipFill>
        <p:spPr>
          <a:xfrm>
            <a:off x="3048000" y="2977612"/>
            <a:ext cx="12192000" cy="6638925"/>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21" name="Shape 1021"/>
        <p:cNvGrpSpPr/>
        <p:nvPr/>
      </p:nvGrpSpPr>
      <p:grpSpPr>
        <a:xfrm>
          <a:off x="0" y="0"/>
          <a:ext cx="0" cy="0"/>
          <a:chOff x="0" y="0"/>
          <a:chExt cx="0" cy="0"/>
        </a:xfrm>
      </p:grpSpPr>
      <p:sp>
        <p:nvSpPr>
          <p:cNvPr id="1022" name="Google Shape;1022;p64"/>
          <p:cNvSpPr/>
          <p:nvPr/>
        </p:nvSpPr>
        <p:spPr>
          <a:xfrm>
            <a:off x="1855500" y="546225"/>
            <a:ext cx="15662529" cy="1561745"/>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64"/>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24" name="Google Shape;1024;p64"/>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64"/>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26" name="Google Shape;1026;p64"/>
          <p:cNvPicPr preferRelativeResize="0"/>
          <p:nvPr/>
        </p:nvPicPr>
        <p:blipFill>
          <a:blip r:embed="rId5">
            <a:alphaModFix/>
          </a:blip>
          <a:stretch>
            <a:fillRect/>
          </a:stretch>
        </p:blipFill>
        <p:spPr>
          <a:xfrm>
            <a:off x="3048000" y="2825213"/>
            <a:ext cx="12192000" cy="6610350"/>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34" name="Shape 1034"/>
        <p:cNvGrpSpPr/>
        <p:nvPr/>
      </p:nvGrpSpPr>
      <p:grpSpPr>
        <a:xfrm>
          <a:off x="0" y="0"/>
          <a:ext cx="0" cy="0"/>
          <a:chOff x="0" y="0"/>
          <a:chExt cx="0" cy="0"/>
        </a:xfrm>
      </p:grpSpPr>
      <p:sp>
        <p:nvSpPr>
          <p:cNvPr id="1035" name="Google Shape;1035;p65"/>
          <p:cNvSpPr/>
          <p:nvPr/>
        </p:nvSpPr>
        <p:spPr>
          <a:xfrm>
            <a:off x="1855500" y="546224"/>
            <a:ext cx="15621953" cy="1427291"/>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65"/>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37" name="Google Shape;1037;p65"/>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65"/>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9" name="Google Shape;1039;p65"/>
          <p:cNvPicPr preferRelativeResize="0"/>
          <p:nvPr/>
        </p:nvPicPr>
        <p:blipFill>
          <a:blip r:embed="rId5">
            <a:alphaModFix/>
          </a:blip>
          <a:stretch>
            <a:fillRect/>
          </a:stretch>
        </p:blipFill>
        <p:spPr>
          <a:xfrm>
            <a:off x="3048000" y="2825213"/>
            <a:ext cx="12192000" cy="6600825"/>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47" name="Shape 1047"/>
        <p:cNvGrpSpPr/>
        <p:nvPr/>
      </p:nvGrpSpPr>
      <p:grpSpPr>
        <a:xfrm>
          <a:off x="0" y="0"/>
          <a:ext cx="0" cy="0"/>
          <a:chOff x="0" y="0"/>
          <a:chExt cx="0" cy="0"/>
        </a:xfrm>
      </p:grpSpPr>
      <p:sp>
        <p:nvSpPr>
          <p:cNvPr id="1048" name="Google Shape;1048;p66"/>
          <p:cNvSpPr/>
          <p:nvPr/>
        </p:nvSpPr>
        <p:spPr>
          <a:xfrm>
            <a:off x="1855500" y="546225"/>
            <a:ext cx="15662529" cy="1561745"/>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66"/>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50" name="Google Shape;1050;p66"/>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66"/>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2" name="Google Shape;1052;p66"/>
          <p:cNvPicPr preferRelativeResize="0"/>
          <p:nvPr/>
        </p:nvPicPr>
        <p:blipFill>
          <a:blip r:embed="rId5">
            <a:alphaModFix/>
          </a:blip>
          <a:stretch>
            <a:fillRect/>
          </a:stretch>
        </p:blipFill>
        <p:spPr>
          <a:xfrm>
            <a:off x="3047988" y="3036263"/>
            <a:ext cx="12192000" cy="6562725"/>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60" name="Shape 1060"/>
        <p:cNvGrpSpPr/>
        <p:nvPr/>
      </p:nvGrpSpPr>
      <p:grpSpPr>
        <a:xfrm>
          <a:off x="0" y="0"/>
          <a:ext cx="0" cy="0"/>
          <a:chOff x="0" y="0"/>
          <a:chExt cx="0" cy="0"/>
        </a:xfrm>
      </p:grpSpPr>
      <p:sp>
        <p:nvSpPr>
          <p:cNvPr id="1061" name="Google Shape;1061;p67"/>
          <p:cNvSpPr/>
          <p:nvPr/>
        </p:nvSpPr>
        <p:spPr>
          <a:xfrm>
            <a:off x="1855500" y="546225"/>
            <a:ext cx="15662529" cy="1561745"/>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67"/>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63" name="Google Shape;1063;p67"/>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67"/>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65" name="Google Shape;1065;p67"/>
          <p:cNvPicPr preferRelativeResize="0"/>
          <p:nvPr/>
        </p:nvPicPr>
        <p:blipFill>
          <a:blip r:embed="rId5">
            <a:alphaModFix/>
          </a:blip>
          <a:stretch>
            <a:fillRect/>
          </a:stretch>
        </p:blipFill>
        <p:spPr>
          <a:xfrm>
            <a:off x="2968600" y="2703813"/>
            <a:ext cx="12192000" cy="6591300"/>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73" name="Shape 1073"/>
        <p:cNvGrpSpPr/>
        <p:nvPr/>
      </p:nvGrpSpPr>
      <p:grpSpPr>
        <a:xfrm>
          <a:off x="0" y="0"/>
          <a:ext cx="0" cy="0"/>
          <a:chOff x="0" y="0"/>
          <a:chExt cx="0" cy="0"/>
        </a:xfrm>
      </p:grpSpPr>
      <p:sp>
        <p:nvSpPr>
          <p:cNvPr id="1074" name="Google Shape;1074;p68"/>
          <p:cNvSpPr/>
          <p:nvPr/>
        </p:nvSpPr>
        <p:spPr>
          <a:xfrm>
            <a:off x="1855500" y="546225"/>
            <a:ext cx="15662529" cy="1561745"/>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68"/>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76" name="Google Shape;1076;p68"/>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68"/>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78" name="Google Shape;1078;p68"/>
          <p:cNvPicPr preferRelativeResize="0"/>
          <p:nvPr/>
        </p:nvPicPr>
        <p:blipFill>
          <a:blip r:embed="rId5">
            <a:alphaModFix/>
          </a:blip>
          <a:stretch>
            <a:fillRect/>
          </a:stretch>
        </p:blipFill>
        <p:spPr>
          <a:xfrm>
            <a:off x="3048000" y="2958063"/>
            <a:ext cx="12192000" cy="6591300"/>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86" name="Shape 1086"/>
        <p:cNvGrpSpPr/>
        <p:nvPr/>
      </p:nvGrpSpPr>
      <p:grpSpPr>
        <a:xfrm>
          <a:off x="0" y="0"/>
          <a:ext cx="0" cy="0"/>
          <a:chOff x="0" y="0"/>
          <a:chExt cx="0" cy="0"/>
        </a:xfrm>
      </p:grpSpPr>
      <p:sp>
        <p:nvSpPr>
          <p:cNvPr id="1087" name="Google Shape;1087;p69"/>
          <p:cNvSpPr/>
          <p:nvPr/>
        </p:nvSpPr>
        <p:spPr>
          <a:xfrm>
            <a:off x="1855500" y="546225"/>
            <a:ext cx="15662529" cy="1561745"/>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69"/>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89" name="Google Shape;1089;p69"/>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69"/>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91" name="Google Shape;1091;p69"/>
          <p:cNvPicPr preferRelativeResize="0"/>
          <p:nvPr/>
        </p:nvPicPr>
        <p:blipFill>
          <a:blip r:embed="rId5">
            <a:alphaModFix/>
          </a:blip>
          <a:stretch>
            <a:fillRect/>
          </a:stretch>
        </p:blipFill>
        <p:spPr>
          <a:xfrm>
            <a:off x="3048000" y="2825213"/>
            <a:ext cx="12192000" cy="6581775"/>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99" name="Shape 1099"/>
        <p:cNvGrpSpPr/>
        <p:nvPr/>
      </p:nvGrpSpPr>
      <p:grpSpPr>
        <a:xfrm>
          <a:off x="0" y="0"/>
          <a:ext cx="0" cy="0"/>
          <a:chOff x="0" y="0"/>
          <a:chExt cx="0" cy="0"/>
        </a:xfrm>
      </p:grpSpPr>
      <p:sp>
        <p:nvSpPr>
          <p:cNvPr id="1100" name="Google Shape;1100;p70"/>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3">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70"/>
          <p:cNvSpPr/>
          <p:nvPr/>
        </p:nvSpPr>
        <p:spPr>
          <a:xfrm>
            <a:off x="1281494" y="450326"/>
            <a:ext cx="16230600" cy="2068258"/>
          </a:xfrm>
          <a:custGeom>
            <a:rect b="b" l="l" r="r" t="t"/>
            <a:pathLst>
              <a:path extrusionOk="0" h="2068258" w="16230600">
                <a:moveTo>
                  <a:pt x="0" y="0"/>
                </a:moveTo>
                <a:lnTo>
                  <a:pt x="16230600" y="0"/>
                </a:lnTo>
                <a:lnTo>
                  <a:pt x="16230600" y="2068258"/>
                </a:lnTo>
                <a:lnTo>
                  <a:pt x="0" y="206825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70"/>
          <p:cNvSpPr txBox="1"/>
          <p:nvPr/>
        </p:nvSpPr>
        <p:spPr>
          <a:xfrm>
            <a:off x="1855491" y="809625"/>
            <a:ext cx="14577018"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API</a:t>
            </a:r>
            <a:endParaRPr/>
          </a:p>
        </p:txBody>
      </p:sp>
      <p:sp>
        <p:nvSpPr>
          <p:cNvPr id="1103" name="Google Shape;1103;p70"/>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5">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70"/>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5">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70"/>
          <p:cNvSpPr/>
          <p:nvPr/>
        </p:nvSpPr>
        <p:spPr>
          <a:xfrm>
            <a:off x="4678534" y="3464358"/>
            <a:ext cx="8930931" cy="5793942"/>
          </a:xfrm>
          <a:custGeom>
            <a:rect b="b" l="l" r="r" t="t"/>
            <a:pathLst>
              <a:path extrusionOk="0" h="5793942" w="8930931">
                <a:moveTo>
                  <a:pt x="0" y="0"/>
                </a:moveTo>
                <a:lnTo>
                  <a:pt x="8930932" y="0"/>
                </a:lnTo>
                <a:lnTo>
                  <a:pt x="8930932" y="5793942"/>
                </a:lnTo>
                <a:lnTo>
                  <a:pt x="0" y="579394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13" name="Shape 1113"/>
        <p:cNvGrpSpPr/>
        <p:nvPr/>
      </p:nvGrpSpPr>
      <p:grpSpPr>
        <a:xfrm>
          <a:off x="0" y="0"/>
          <a:ext cx="0" cy="0"/>
          <a:chOff x="0" y="0"/>
          <a:chExt cx="0" cy="0"/>
        </a:xfrm>
      </p:grpSpPr>
      <p:sp>
        <p:nvSpPr>
          <p:cNvPr id="1114" name="Google Shape;1114;p71"/>
          <p:cNvSpPr/>
          <p:nvPr/>
        </p:nvSpPr>
        <p:spPr>
          <a:xfrm>
            <a:off x="-2065889" y="-739846"/>
            <a:ext cx="20125313"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71"/>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4">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71"/>
          <p:cNvSpPr/>
          <p:nvPr/>
        </p:nvSpPr>
        <p:spPr>
          <a:xfrm>
            <a:off x="1259763" y="546221"/>
            <a:ext cx="16230600" cy="2068258"/>
          </a:xfrm>
          <a:custGeom>
            <a:rect b="b" l="l" r="r" t="t"/>
            <a:pathLst>
              <a:path extrusionOk="0" h="2068258" w="16230600">
                <a:moveTo>
                  <a:pt x="0" y="0"/>
                </a:moveTo>
                <a:lnTo>
                  <a:pt x="16230600" y="0"/>
                </a:lnTo>
                <a:lnTo>
                  <a:pt x="16230600" y="2068258"/>
                </a:lnTo>
                <a:lnTo>
                  <a:pt x="0" y="206825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71"/>
          <p:cNvSpPr txBox="1"/>
          <p:nvPr/>
        </p:nvSpPr>
        <p:spPr>
          <a:xfrm>
            <a:off x="1855491" y="809625"/>
            <a:ext cx="14577018"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GITHUB LINK</a:t>
            </a:r>
            <a:endParaRPr/>
          </a:p>
        </p:txBody>
      </p:sp>
      <p:sp>
        <p:nvSpPr>
          <p:cNvPr id="1118" name="Google Shape;1118;p71"/>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71"/>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71"/>
          <p:cNvSpPr txBox="1"/>
          <p:nvPr/>
        </p:nvSpPr>
        <p:spPr>
          <a:xfrm>
            <a:off x="4172348" y="5330400"/>
            <a:ext cx="12605400" cy="554100"/>
          </a:xfrm>
          <a:prstGeom prst="rect">
            <a:avLst/>
          </a:prstGeom>
          <a:noFill/>
          <a:ln>
            <a:noFill/>
          </a:ln>
        </p:spPr>
        <p:txBody>
          <a:bodyPr anchorCtr="0" anchor="t" bIns="0" lIns="0" spcFirstLastPara="1" rIns="0" wrap="square" tIns="0">
            <a:spAutoFit/>
          </a:bodyPr>
          <a:lstStyle/>
          <a:p>
            <a:pPr indent="0" lvl="0" marL="0" marR="0" rtl="0" algn="ctr">
              <a:lnSpc>
                <a:spcPct val="168041"/>
              </a:lnSpc>
              <a:spcBef>
                <a:spcPts val="0"/>
              </a:spcBef>
              <a:spcAft>
                <a:spcPts val="0"/>
              </a:spcAft>
              <a:buNone/>
            </a:pPr>
            <a:r>
              <a:rPr b="1" i="1" lang="en-US" sz="3600" u="sng">
                <a:solidFill>
                  <a:srgbClr val="FFFFFF"/>
                </a:solidFill>
                <a:latin typeface="Quicksand"/>
                <a:ea typeface="Quicksand"/>
                <a:cs typeface="Quicksand"/>
                <a:sym typeface="Quicksand"/>
                <a:hlinkClick r:id="rId7">
                  <a:extLst>
                    <a:ext uri="{A12FA001-AC4F-418D-AE19-62706E023703}">
                      <ahyp:hlinkClr val="tx"/>
                    </a:ext>
                  </a:extLst>
                </a:hlinkClick>
              </a:rPr>
              <a:t>https://github.com/htmw/2024F-Bad-Ideas/wiki</a:t>
            </a:r>
            <a:endParaRPr i="1" sz="3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50" name="Shape 250"/>
        <p:cNvGrpSpPr/>
        <p:nvPr/>
      </p:nvGrpSpPr>
      <p:grpSpPr>
        <a:xfrm>
          <a:off x="0" y="0"/>
          <a:ext cx="0" cy="0"/>
          <a:chOff x="0" y="0"/>
          <a:chExt cx="0" cy="0"/>
        </a:xfrm>
      </p:grpSpPr>
      <p:sp>
        <p:nvSpPr>
          <p:cNvPr id="251" name="Google Shape;251;p18"/>
          <p:cNvSpPr/>
          <p:nvPr/>
        </p:nvSpPr>
        <p:spPr>
          <a:xfrm>
            <a:off x="-2057400" y="172583"/>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8"/>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8"/>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8"/>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8"/>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8"/>
          <p:cNvSpPr/>
          <p:nvPr/>
        </p:nvSpPr>
        <p:spPr>
          <a:xfrm>
            <a:off x="5611233" y="2193526"/>
            <a:ext cx="7065550" cy="6871239"/>
          </a:xfrm>
          <a:custGeom>
            <a:rect b="b" l="l" r="r" t="t"/>
            <a:pathLst>
              <a:path extrusionOk="0" h="9161653" w="9420733">
                <a:moveTo>
                  <a:pt x="0" y="0"/>
                </a:moveTo>
                <a:lnTo>
                  <a:pt x="9420733" y="0"/>
                </a:lnTo>
                <a:lnTo>
                  <a:pt x="9420733" y="9161653"/>
                </a:lnTo>
                <a:lnTo>
                  <a:pt x="0" y="9161653"/>
                </a:lnTo>
                <a:lnTo>
                  <a:pt x="0" y="0"/>
                </a:lnTo>
                <a:close/>
              </a:path>
            </a:pathLst>
          </a:custGeom>
          <a:blipFill rotWithShape="1">
            <a:blip r:embed="rId7">
              <a:alphaModFix/>
            </a:blip>
            <a:stretch>
              <a:fillRect b="-26" l="0" r="0" t="-2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8"/>
          <p:cNvSpPr txBox="1"/>
          <p:nvPr/>
        </p:nvSpPr>
        <p:spPr>
          <a:xfrm>
            <a:off x="5093889" y="1171575"/>
            <a:ext cx="8100221" cy="875040"/>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lang="en-US" sz="6700">
                <a:solidFill>
                  <a:srgbClr val="F4C624"/>
                </a:solidFill>
                <a:latin typeface="Anton"/>
                <a:ea typeface="Anton"/>
                <a:cs typeface="Anton"/>
                <a:sym typeface="Anton"/>
              </a:rPr>
              <a:t>PROJECT DESCRIPTION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28" name="Shape 1128"/>
        <p:cNvGrpSpPr/>
        <p:nvPr/>
      </p:nvGrpSpPr>
      <p:grpSpPr>
        <a:xfrm>
          <a:off x="0" y="0"/>
          <a:ext cx="0" cy="0"/>
          <a:chOff x="0" y="0"/>
          <a:chExt cx="0" cy="0"/>
        </a:xfrm>
      </p:grpSpPr>
      <p:sp>
        <p:nvSpPr>
          <p:cNvPr id="1129" name="Google Shape;1129;p72"/>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2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72"/>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2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7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72"/>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72"/>
          <p:cNvSpPr/>
          <p:nvPr/>
        </p:nvSpPr>
        <p:spPr>
          <a:xfrm>
            <a:off x="11243655" y="2183516"/>
            <a:ext cx="5817679" cy="6172581"/>
          </a:xfrm>
          <a:custGeom>
            <a:rect b="b" l="l" r="r" t="t"/>
            <a:pathLst>
              <a:path extrusionOk="0" h="8230108" w="7756906">
                <a:moveTo>
                  <a:pt x="0" y="0"/>
                </a:moveTo>
                <a:lnTo>
                  <a:pt x="7756906" y="0"/>
                </a:lnTo>
                <a:lnTo>
                  <a:pt x="7756906" y="8230108"/>
                </a:lnTo>
                <a:lnTo>
                  <a:pt x="0" y="8230108"/>
                </a:lnTo>
                <a:lnTo>
                  <a:pt x="0" y="0"/>
                </a:lnTo>
                <a:close/>
              </a:path>
            </a:pathLst>
          </a:custGeom>
          <a:blipFill rotWithShape="1">
            <a:blip r:embed="rId6">
              <a:alphaModFix/>
            </a:blip>
            <a:stretch>
              <a:fillRect b="0" l="-25"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72"/>
          <p:cNvSpPr txBox="1"/>
          <p:nvPr/>
        </p:nvSpPr>
        <p:spPr>
          <a:xfrm>
            <a:off x="1533345" y="4736420"/>
            <a:ext cx="9820901"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THANK YOU</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66" name="Shape 266"/>
        <p:cNvGrpSpPr/>
        <p:nvPr/>
      </p:nvGrpSpPr>
      <p:grpSpPr>
        <a:xfrm>
          <a:off x="0" y="0"/>
          <a:ext cx="0" cy="0"/>
          <a:chOff x="0" y="0"/>
          <a:chExt cx="0" cy="0"/>
        </a:xfrm>
      </p:grpSpPr>
      <p:sp>
        <p:nvSpPr>
          <p:cNvPr id="267" name="Google Shape;267;p19"/>
          <p:cNvSpPr/>
          <p:nvPr/>
        </p:nvSpPr>
        <p:spPr>
          <a:xfrm>
            <a:off x="2230772"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9"/>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9"/>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9"/>
          <p:cNvSpPr/>
          <p:nvPr/>
        </p:nvSpPr>
        <p:spPr>
          <a:xfrm flipH="1">
            <a:off x="9818939"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9"/>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9"/>
          <p:cNvSpPr/>
          <p:nvPr/>
        </p:nvSpPr>
        <p:spPr>
          <a:xfrm>
            <a:off x="13404209"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9"/>
          <p:cNvSpPr txBox="1"/>
          <p:nvPr/>
        </p:nvSpPr>
        <p:spPr>
          <a:xfrm>
            <a:off x="676114" y="1999112"/>
            <a:ext cx="7500600" cy="8678100"/>
          </a:xfrm>
          <a:prstGeom prst="rect">
            <a:avLst/>
          </a:prstGeom>
          <a:noFill/>
          <a:ln>
            <a:noFill/>
          </a:ln>
        </p:spPr>
        <p:txBody>
          <a:bodyPr anchorCtr="0" anchor="t" bIns="0" lIns="0" spcFirstLastPara="1" rIns="0" wrap="square" tIns="0">
            <a:spAutoFit/>
          </a:bodyPr>
          <a:lstStyle/>
          <a:p>
            <a:pPr indent="0" lvl="0" marL="0" marR="0" rtl="0" algn="just">
              <a:lnSpc>
                <a:spcPct val="150533"/>
              </a:lnSpc>
              <a:spcBef>
                <a:spcPts val="0"/>
              </a:spcBef>
              <a:spcAft>
                <a:spcPts val="0"/>
              </a:spcAft>
              <a:buNone/>
            </a:pPr>
            <a:r>
              <a:rPr b="1" lang="en-US" sz="3000">
                <a:solidFill>
                  <a:srgbClr val="F4C624"/>
                </a:solidFill>
                <a:latin typeface="Arial"/>
                <a:ea typeface="Arial"/>
                <a:cs typeface="Arial"/>
                <a:sym typeface="Arial"/>
              </a:rPr>
              <a:t>1.</a:t>
            </a:r>
            <a:r>
              <a:rPr lang="en-US" sz="3000">
                <a:solidFill>
                  <a:srgbClr val="F4C624"/>
                </a:solidFill>
                <a:latin typeface="Arial"/>
                <a:ea typeface="Arial"/>
                <a:cs typeface="Arial"/>
                <a:sym typeface="Arial"/>
              </a:rPr>
              <a:t> 	</a:t>
            </a:r>
            <a:r>
              <a:rPr b="1" lang="en-US" sz="3000">
                <a:solidFill>
                  <a:srgbClr val="F4C624"/>
                </a:solidFill>
                <a:latin typeface="Arial"/>
                <a:ea typeface="Arial"/>
                <a:cs typeface="Arial"/>
                <a:sym typeface="Arial"/>
              </a:rPr>
              <a:t>Team Information</a:t>
            </a:r>
            <a:endParaRPr/>
          </a:p>
          <a:p>
            <a:pPr indent="0" lvl="0" marL="0" marR="0" rtl="0" algn="just">
              <a:lnSpc>
                <a:spcPct val="150568"/>
              </a:lnSpc>
              <a:spcBef>
                <a:spcPts val="0"/>
              </a:spcBef>
              <a:spcAft>
                <a:spcPts val="0"/>
              </a:spcAft>
              <a:buNone/>
            </a:pPr>
            <a:r>
              <a:rPr lang="en-US" sz="2199">
                <a:solidFill>
                  <a:srgbClr val="FFFFFF"/>
                </a:solidFill>
                <a:latin typeface="Arial"/>
                <a:ea typeface="Arial"/>
                <a:cs typeface="Arial"/>
                <a:sym typeface="Arial"/>
              </a:rPr>
              <a:t>·  	</a:t>
            </a:r>
            <a:r>
              <a:rPr b="1" lang="en-US" sz="2199">
                <a:solidFill>
                  <a:srgbClr val="FFFFFF"/>
                </a:solidFill>
                <a:latin typeface="Arial"/>
                <a:ea typeface="Arial"/>
                <a:cs typeface="Arial"/>
                <a:sym typeface="Arial"/>
              </a:rPr>
              <a:t>Project Title: </a:t>
            </a:r>
            <a:r>
              <a:rPr lang="en-US" sz="2199">
                <a:solidFill>
                  <a:srgbClr val="FFFFFF"/>
                </a:solidFill>
                <a:latin typeface="Arial"/>
                <a:ea typeface="Arial"/>
                <a:cs typeface="Arial"/>
                <a:sym typeface="Arial"/>
              </a:rPr>
              <a:t>Weather Wear</a:t>
            </a:r>
            <a:endParaRPr/>
          </a:p>
          <a:p>
            <a:pPr indent="0" lvl="0" marL="0" marR="0" rtl="0" algn="just">
              <a:lnSpc>
                <a:spcPct val="150568"/>
              </a:lnSpc>
              <a:spcBef>
                <a:spcPts val="0"/>
              </a:spcBef>
              <a:spcAft>
                <a:spcPts val="0"/>
              </a:spcAft>
              <a:buNone/>
            </a:pPr>
            <a:r>
              <a:rPr lang="en-US" sz="2199">
                <a:solidFill>
                  <a:srgbClr val="FFFFFF"/>
                </a:solidFill>
                <a:latin typeface="Arial"/>
                <a:ea typeface="Arial"/>
                <a:cs typeface="Arial"/>
                <a:sym typeface="Arial"/>
              </a:rPr>
              <a:t>·  	</a:t>
            </a:r>
            <a:r>
              <a:rPr b="1" lang="en-US" sz="2199">
                <a:solidFill>
                  <a:srgbClr val="FFFFFF"/>
                </a:solidFill>
                <a:latin typeface="Arial"/>
                <a:ea typeface="Arial"/>
                <a:cs typeface="Arial"/>
                <a:sym typeface="Arial"/>
              </a:rPr>
              <a:t>Team Name: </a:t>
            </a:r>
            <a:r>
              <a:rPr lang="en-US" sz="2199">
                <a:solidFill>
                  <a:srgbClr val="FFFFFF"/>
                </a:solidFill>
                <a:latin typeface="Arial"/>
                <a:ea typeface="Arial"/>
                <a:cs typeface="Arial"/>
                <a:sym typeface="Arial"/>
              </a:rPr>
              <a:t>Bad Ideas</a:t>
            </a:r>
            <a:endParaRPr/>
          </a:p>
          <a:p>
            <a:pPr indent="0" lvl="0" marL="0" marR="0" rtl="0" algn="just">
              <a:lnSpc>
                <a:spcPct val="150568"/>
              </a:lnSpc>
              <a:spcBef>
                <a:spcPts val="0"/>
              </a:spcBef>
              <a:spcAft>
                <a:spcPts val="0"/>
              </a:spcAft>
              <a:buNone/>
            </a:pPr>
            <a:r>
              <a:rPr lang="en-US" sz="2199">
                <a:solidFill>
                  <a:srgbClr val="FFFFFF"/>
                </a:solidFill>
                <a:latin typeface="Arial"/>
                <a:ea typeface="Arial"/>
                <a:cs typeface="Arial"/>
                <a:sym typeface="Arial"/>
              </a:rPr>
              <a:t>·  	</a:t>
            </a:r>
            <a:r>
              <a:rPr b="1" lang="en-US" sz="2199">
                <a:solidFill>
                  <a:srgbClr val="FFFFFF"/>
                </a:solidFill>
                <a:latin typeface="Arial"/>
                <a:ea typeface="Arial"/>
                <a:cs typeface="Arial"/>
                <a:sym typeface="Arial"/>
              </a:rPr>
              <a:t>Team Members and Roles :</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Helloween James – Project Manager &amp; Machine learning engineer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Gracia Betty Jebaraj Daniel – Front-end developer &amp; UI/UX Designer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Tejaswini Kandyala – Front-end developer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Mohith Durga Srinivas Tripuramallu – Back-end Developer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Bharadwaj Reddy Asireddy - Back-end Developer &amp; UI/UX Designer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Sai Rajeswari Ghanta - Quality Assurance (QA) Tester</a:t>
            </a:r>
            <a:endParaRPr/>
          </a:p>
          <a:p>
            <a:pPr indent="-293369" lvl="2" marL="880109" marR="0" rtl="0" algn="l">
              <a:lnSpc>
                <a:spcPct val="150568"/>
              </a:lnSpc>
              <a:spcBef>
                <a:spcPts val="0"/>
              </a:spcBef>
              <a:spcAft>
                <a:spcPts val="0"/>
              </a:spcAft>
              <a:buNone/>
            </a:pPr>
            <a:r>
              <a:rPr b="0" i="0" lang="en-US" sz="2199" u="none" cap="none" strike="noStrike">
                <a:solidFill>
                  <a:srgbClr val="FFFFFF"/>
                </a:solidFill>
                <a:latin typeface="Arial"/>
                <a:ea typeface="Arial"/>
                <a:cs typeface="Arial"/>
                <a:sym typeface="Arial"/>
              </a:rPr>
              <a:t> </a:t>
            </a:r>
            <a:endParaRPr/>
          </a:p>
          <a:p>
            <a:pPr indent="-293369" lvl="2" marL="880109" marR="0" rtl="0" algn="l">
              <a:lnSpc>
                <a:spcPct val="150568"/>
              </a:lnSpc>
              <a:spcBef>
                <a:spcPts val="0"/>
              </a:spcBef>
              <a:spcAft>
                <a:spcPts val="0"/>
              </a:spcAft>
              <a:buNone/>
            </a:pPr>
            <a:r>
              <a:t/>
            </a:r>
            <a:endParaRPr b="0" i="0" sz="2199" u="none" cap="none" strike="noStrike">
              <a:solidFill>
                <a:srgbClr val="FFFFFF"/>
              </a:solidFill>
              <a:latin typeface="Arial"/>
              <a:ea typeface="Arial"/>
              <a:cs typeface="Arial"/>
              <a:sym typeface="Arial"/>
            </a:endParaRPr>
          </a:p>
        </p:txBody>
      </p:sp>
      <p:sp>
        <p:nvSpPr>
          <p:cNvPr id="274" name="Google Shape;274;p19"/>
          <p:cNvSpPr txBox="1"/>
          <p:nvPr/>
        </p:nvSpPr>
        <p:spPr>
          <a:xfrm>
            <a:off x="5002976" y="159825"/>
            <a:ext cx="81003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 AGREEMENT</a:t>
            </a:r>
            <a:endParaRPr/>
          </a:p>
        </p:txBody>
      </p:sp>
      <p:sp>
        <p:nvSpPr>
          <p:cNvPr id="275" name="Google Shape;275;p19"/>
          <p:cNvSpPr txBox="1"/>
          <p:nvPr/>
        </p:nvSpPr>
        <p:spPr>
          <a:xfrm>
            <a:off x="9144000" y="1999112"/>
            <a:ext cx="8594968" cy="6084831"/>
          </a:xfrm>
          <a:prstGeom prst="rect">
            <a:avLst/>
          </a:prstGeom>
          <a:noFill/>
          <a:ln>
            <a:noFill/>
          </a:ln>
        </p:spPr>
        <p:txBody>
          <a:bodyPr anchorCtr="0" anchor="t" bIns="0" lIns="0" spcFirstLastPara="1" rIns="0" wrap="square" tIns="0">
            <a:spAutoFit/>
          </a:bodyPr>
          <a:lstStyle/>
          <a:p>
            <a:pPr indent="0" lvl="0" marL="0" marR="0" rtl="0" algn="just">
              <a:lnSpc>
                <a:spcPct val="150500"/>
              </a:lnSpc>
              <a:spcBef>
                <a:spcPts val="0"/>
              </a:spcBef>
              <a:spcAft>
                <a:spcPts val="0"/>
              </a:spcAft>
              <a:buNone/>
            </a:pPr>
            <a:r>
              <a:rPr b="1" lang="en-US" sz="3000">
                <a:solidFill>
                  <a:srgbClr val="F4C624"/>
                </a:solidFill>
                <a:latin typeface="Arial"/>
                <a:ea typeface="Arial"/>
                <a:cs typeface="Arial"/>
                <a:sym typeface="Arial"/>
              </a:rPr>
              <a:t>2. Meetings and Communication</a:t>
            </a:r>
            <a:endParaRPr/>
          </a:p>
          <a:p>
            <a:pPr indent="0" lvl="0" marL="0" marR="0" rtl="0" algn="just">
              <a:lnSpc>
                <a:spcPct val="150500"/>
              </a:lnSpc>
              <a:spcBef>
                <a:spcPts val="0"/>
              </a:spcBef>
              <a:spcAft>
                <a:spcPts val="0"/>
              </a:spcAft>
              <a:buNone/>
            </a:pPr>
            <a:r>
              <a:rPr b="1" lang="en-US" sz="2000">
                <a:solidFill>
                  <a:srgbClr val="F4C624"/>
                </a:solidFill>
                <a:latin typeface="Arial"/>
                <a:ea typeface="Arial"/>
                <a:cs typeface="Arial"/>
                <a:sym typeface="Arial"/>
              </a:rPr>
              <a:t> </a:t>
            </a:r>
            <a:endParaRPr/>
          </a:p>
          <a:p>
            <a:pPr indent="0" lvl="0" marL="0" marR="0" rtl="0" algn="l">
              <a:lnSpc>
                <a:spcPct val="150500"/>
              </a:lnSpc>
              <a:spcBef>
                <a:spcPts val="0"/>
              </a:spcBef>
              <a:spcAft>
                <a:spcPts val="0"/>
              </a:spcAft>
              <a:buNone/>
            </a:pPr>
            <a:r>
              <a:rPr b="1" lang="en-US" sz="2000">
                <a:solidFill>
                  <a:srgbClr val="FFFFFF"/>
                </a:solidFill>
                <a:latin typeface="Arial"/>
                <a:ea typeface="Arial"/>
                <a:cs typeface="Arial"/>
                <a:sym typeface="Arial"/>
              </a:rPr>
              <a:t>We will meet twice a week and we shall use what’s app, email, outlook and Zoom as our communication for any updates and response should be within 2-3hrs.</a:t>
            </a:r>
            <a:endParaRPr/>
          </a:p>
          <a:p>
            <a:pPr indent="0" lvl="0" marL="0" marR="0" rtl="0" algn="l">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rPr b="1" lang="en-US" sz="3000">
                <a:solidFill>
                  <a:srgbClr val="F4C624"/>
                </a:solidFill>
                <a:latin typeface="Arial"/>
                <a:ea typeface="Arial"/>
                <a:cs typeface="Arial"/>
                <a:sym typeface="Arial"/>
              </a:rPr>
              <a:t>3. Work Distribution</a:t>
            </a:r>
            <a:endParaRPr/>
          </a:p>
          <a:p>
            <a:pPr indent="0" lvl="0" marL="0" marR="0" rtl="0" algn="just">
              <a:lnSpc>
                <a:spcPct val="150500"/>
              </a:lnSpc>
              <a:spcBef>
                <a:spcPts val="0"/>
              </a:spcBef>
              <a:spcAft>
                <a:spcPts val="0"/>
              </a:spcAft>
              <a:buNone/>
            </a:pPr>
            <a:r>
              <a:rPr b="1" lang="en-US" sz="2000">
                <a:solidFill>
                  <a:srgbClr val="F4C624"/>
                </a:solidFill>
                <a:latin typeface="Arial"/>
                <a:ea typeface="Arial"/>
                <a:cs typeface="Arial"/>
                <a:sym typeface="Arial"/>
              </a:rPr>
              <a:t> </a:t>
            </a:r>
            <a:endParaRPr/>
          </a:p>
          <a:p>
            <a:pPr indent="0" lvl="0" marL="0" marR="0" rtl="0" algn="l">
              <a:lnSpc>
                <a:spcPct val="150500"/>
              </a:lnSpc>
              <a:spcBef>
                <a:spcPts val="0"/>
              </a:spcBef>
              <a:spcAft>
                <a:spcPts val="0"/>
              </a:spcAft>
              <a:buNone/>
            </a:pPr>
            <a:r>
              <a:rPr b="1" lang="en-US" sz="2000">
                <a:solidFill>
                  <a:srgbClr val="FFFFFF"/>
                </a:solidFill>
                <a:latin typeface="Arial"/>
                <a:ea typeface="Arial"/>
                <a:cs typeface="Arial"/>
                <a:sym typeface="Arial"/>
              </a:rPr>
              <a:t>Everyone in the team agrees to share the work equally and if any member fells overwhelmed, we will redistribute the tasks.</a:t>
            </a:r>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266700" lvl="2" marL="800100" marR="0" rtl="0" algn="l">
              <a:lnSpc>
                <a:spcPct val="150500"/>
              </a:lnSpc>
              <a:spcBef>
                <a:spcPts val="0"/>
              </a:spcBef>
              <a:spcAft>
                <a:spcPts val="0"/>
              </a:spcAft>
              <a:buNone/>
            </a:pPr>
            <a:r>
              <a:t/>
            </a:r>
            <a:endParaRPr b="1" i="0" sz="20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83" name="Shape 283"/>
        <p:cNvGrpSpPr/>
        <p:nvPr/>
      </p:nvGrpSpPr>
      <p:grpSpPr>
        <a:xfrm>
          <a:off x="0" y="0"/>
          <a:ext cx="0" cy="0"/>
          <a:chOff x="0" y="0"/>
          <a:chExt cx="0" cy="0"/>
        </a:xfrm>
      </p:grpSpPr>
      <p:sp>
        <p:nvSpPr>
          <p:cNvPr id="284" name="Google Shape;284;p20"/>
          <p:cNvSpPr/>
          <p:nvPr/>
        </p:nvSpPr>
        <p:spPr>
          <a:xfrm>
            <a:off x="2230772"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0"/>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2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20"/>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0"/>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20"/>
          <p:cNvSpPr/>
          <p:nvPr/>
        </p:nvSpPr>
        <p:spPr>
          <a:xfrm>
            <a:off x="13404209"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20"/>
          <p:cNvSpPr txBox="1"/>
          <p:nvPr/>
        </p:nvSpPr>
        <p:spPr>
          <a:xfrm>
            <a:off x="488394" y="1832010"/>
            <a:ext cx="9330300" cy="7860000"/>
          </a:xfrm>
          <a:prstGeom prst="rect">
            <a:avLst/>
          </a:prstGeom>
          <a:noFill/>
          <a:ln>
            <a:noFill/>
          </a:ln>
        </p:spPr>
        <p:txBody>
          <a:bodyPr anchorCtr="0" anchor="t" bIns="0" lIns="0" spcFirstLastPara="1" rIns="0" wrap="square" tIns="0">
            <a:spAutoFit/>
          </a:bodyPr>
          <a:lstStyle/>
          <a:p>
            <a:pPr indent="0" lvl="0" marL="0" marR="0" rtl="0" algn="l">
              <a:lnSpc>
                <a:spcPct val="150533"/>
              </a:lnSpc>
              <a:spcBef>
                <a:spcPts val="0"/>
              </a:spcBef>
              <a:spcAft>
                <a:spcPts val="0"/>
              </a:spcAft>
              <a:buNone/>
            </a:pPr>
            <a:r>
              <a:rPr b="1" lang="en-US" sz="3000">
                <a:solidFill>
                  <a:srgbClr val="F4C624"/>
                </a:solidFill>
                <a:latin typeface="Arial"/>
                <a:ea typeface="Arial"/>
                <a:cs typeface="Arial"/>
                <a:sym typeface="Arial"/>
              </a:rPr>
              <a:t>4.</a:t>
            </a:r>
            <a:r>
              <a:rPr lang="en-US" sz="3000">
                <a:solidFill>
                  <a:srgbClr val="F4C624"/>
                </a:solidFill>
                <a:latin typeface="Arial"/>
                <a:ea typeface="Arial"/>
                <a:cs typeface="Arial"/>
                <a:sym typeface="Arial"/>
              </a:rPr>
              <a:t> 	</a:t>
            </a:r>
            <a:r>
              <a:rPr b="1" lang="en-US" sz="3000">
                <a:solidFill>
                  <a:srgbClr val="F4C624"/>
                </a:solidFill>
                <a:latin typeface="Arial"/>
                <a:ea typeface="Arial"/>
                <a:cs typeface="Arial"/>
                <a:sym typeface="Arial"/>
              </a:rPr>
              <a:t>Conflict Resolution</a:t>
            </a:r>
            <a:endParaRPr/>
          </a:p>
          <a:p>
            <a:pPr indent="0" lvl="0" marL="0" marR="0" rtl="0" algn="l">
              <a:lnSpc>
                <a:spcPct val="150533"/>
              </a:lnSpc>
              <a:spcBef>
                <a:spcPts val="0"/>
              </a:spcBef>
              <a:spcAft>
                <a:spcPts val="0"/>
              </a:spcAft>
              <a:buNone/>
            </a:pPr>
            <a:r>
              <a:rPr lang="en-US" sz="2199">
                <a:solidFill>
                  <a:srgbClr val="FFFFFF"/>
                </a:solidFill>
                <a:latin typeface="Arial"/>
                <a:ea typeface="Arial"/>
                <a:cs typeface="Arial"/>
                <a:sym typeface="Arial"/>
              </a:rPr>
              <a:t>·  	If we have any sort of disagreement in the tasks, we’ll talk it through vote.</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If the conflict cannot be resolved internally, we will reach professor for an advice</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150533"/>
              </a:lnSpc>
              <a:spcBef>
                <a:spcPts val="0"/>
              </a:spcBef>
              <a:spcAft>
                <a:spcPts val="0"/>
              </a:spcAft>
              <a:buNone/>
            </a:pPr>
            <a:r>
              <a:rPr b="1" lang="en-US" sz="3000">
                <a:solidFill>
                  <a:srgbClr val="F4C624"/>
                </a:solidFill>
                <a:latin typeface="Arial"/>
                <a:ea typeface="Arial"/>
                <a:cs typeface="Arial"/>
                <a:sym typeface="Arial"/>
              </a:rPr>
              <a:t>5.</a:t>
            </a:r>
            <a:r>
              <a:rPr lang="en-US" sz="3000">
                <a:solidFill>
                  <a:srgbClr val="F4C624"/>
                </a:solidFill>
                <a:latin typeface="Arial"/>
                <a:ea typeface="Arial"/>
                <a:cs typeface="Arial"/>
                <a:sym typeface="Arial"/>
              </a:rPr>
              <a:t> 	</a:t>
            </a:r>
            <a:r>
              <a:rPr b="1" lang="en-US" sz="3000">
                <a:solidFill>
                  <a:srgbClr val="F4C624"/>
                </a:solidFill>
                <a:latin typeface="Arial"/>
                <a:ea typeface="Arial"/>
                <a:cs typeface="Arial"/>
                <a:sym typeface="Arial"/>
              </a:rPr>
              <a:t>Deadlines</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We will set deadlines for each task and everyone agrees to stick to them and if someone can’t meet a deadline, they should inform the team in advance.</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  	We agree to submit everything on time, with everyone’s contribution.</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225799"/>
              </a:lnSpc>
              <a:spcBef>
                <a:spcPts val="0"/>
              </a:spcBef>
              <a:spcAft>
                <a:spcPts val="0"/>
              </a:spcAft>
              <a:buNone/>
            </a:pPr>
            <a:r>
              <a:t/>
            </a:r>
            <a:endParaRPr sz="2000">
              <a:solidFill>
                <a:srgbClr val="FFFFFF"/>
              </a:solidFill>
              <a:latin typeface="Arial"/>
              <a:ea typeface="Arial"/>
              <a:cs typeface="Arial"/>
              <a:sym typeface="Arial"/>
            </a:endParaRPr>
          </a:p>
          <a:p>
            <a:pPr indent="0" lvl="0" marL="0" marR="0" rtl="0" algn="l">
              <a:lnSpc>
                <a:spcPct val="120000"/>
              </a:lnSpc>
              <a:spcBef>
                <a:spcPts val="0"/>
              </a:spcBef>
              <a:spcAft>
                <a:spcPts val="0"/>
              </a:spcAft>
              <a:buNone/>
            </a:pPr>
            <a:r>
              <a:t/>
            </a:r>
            <a:endParaRPr sz="2000">
              <a:solidFill>
                <a:srgbClr val="FFFFFF"/>
              </a:solidFill>
              <a:latin typeface="Arial"/>
              <a:ea typeface="Arial"/>
              <a:cs typeface="Arial"/>
              <a:sym typeface="Arial"/>
            </a:endParaRPr>
          </a:p>
        </p:txBody>
      </p:sp>
      <p:sp>
        <p:nvSpPr>
          <p:cNvPr id="291" name="Google Shape;291;p20"/>
          <p:cNvSpPr txBox="1"/>
          <p:nvPr/>
        </p:nvSpPr>
        <p:spPr>
          <a:xfrm>
            <a:off x="5093850" y="163916"/>
            <a:ext cx="81003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 AGREEMENT</a:t>
            </a:r>
            <a:endParaRPr/>
          </a:p>
        </p:txBody>
      </p:sp>
      <p:sp>
        <p:nvSpPr>
          <p:cNvPr id="292" name="Google Shape;292;p20"/>
          <p:cNvSpPr txBox="1"/>
          <p:nvPr/>
        </p:nvSpPr>
        <p:spPr>
          <a:xfrm>
            <a:off x="11074726" y="1832010"/>
            <a:ext cx="5142900" cy="4090500"/>
          </a:xfrm>
          <a:prstGeom prst="rect">
            <a:avLst/>
          </a:prstGeom>
          <a:noFill/>
          <a:ln>
            <a:noFill/>
          </a:ln>
        </p:spPr>
        <p:txBody>
          <a:bodyPr anchorCtr="0" anchor="t" bIns="0" lIns="0" spcFirstLastPara="1" rIns="0" wrap="square" tIns="0">
            <a:spAutoFit/>
          </a:bodyPr>
          <a:lstStyle/>
          <a:p>
            <a:pPr indent="0" lvl="0" marL="0" marR="0" rtl="0" algn="l">
              <a:lnSpc>
                <a:spcPct val="150500"/>
              </a:lnSpc>
              <a:spcBef>
                <a:spcPts val="0"/>
              </a:spcBef>
              <a:spcAft>
                <a:spcPts val="0"/>
              </a:spcAft>
              <a:buNone/>
            </a:pPr>
            <a:r>
              <a:rPr b="1" lang="en-US" sz="3000">
                <a:solidFill>
                  <a:srgbClr val="F4C624"/>
                </a:solidFill>
                <a:latin typeface="Arial"/>
                <a:ea typeface="Arial"/>
                <a:cs typeface="Arial"/>
                <a:sym typeface="Arial"/>
              </a:rPr>
              <a:t>6. Signatures</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a:t>
            </a:r>
            <a:r>
              <a:rPr b="1" i="1" lang="en-US" sz="2199">
                <a:solidFill>
                  <a:srgbClr val="FFFFFF"/>
                </a:solidFill>
                <a:latin typeface="Arial"/>
                <a:ea typeface="Arial"/>
                <a:cs typeface="Arial"/>
                <a:sym typeface="Arial"/>
              </a:rPr>
              <a:t> Gracia Betty Jebaraj Daniel</a:t>
            </a:r>
            <a:endParaRPr i="1"/>
          </a:p>
          <a:p>
            <a:pPr indent="0" lvl="0" marL="0" marR="0" rtl="0" algn="l">
              <a:lnSpc>
                <a:spcPct val="150522"/>
              </a:lnSpc>
              <a:spcBef>
                <a:spcPts val="0"/>
              </a:spcBef>
              <a:spcAft>
                <a:spcPts val="0"/>
              </a:spcAft>
              <a:buNone/>
            </a:pPr>
            <a:r>
              <a:rPr b="1" i="1" lang="en-US" sz="2199">
                <a:solidFill>
                  <a:srgbClr val="FFFFFF"/>
                </a:solidFill>
                <a:latin typeface="Arial"/>
                <a:ea typeface="Arial"/>
                <a:cs typeface="Arial"/>
                <a:sym typeface="Arial"/>
              </a:rPr>
              <a:t>· Tejaswini Kandyala</a:t>
            </a:r>
            <a:endParaRPr i="1"/>
          </a:p>
          <a:p>
            <a:pPr indent="0" lvl="0" marL="0" marR="0" rtl="0" algn="l">
              <a:lnSpc>
                <a:spcPct val="150522"/>
              </a:lnSpc>
              <a:spcBef>
                <a:spcPts val="0"/>
              </a:spcBef>
              <a:spcAft>
                <a:spcPts val="0"/>
              </a:spcAft>
              <a:buNone/>
            </a:pPr>
            <a:r>
              <a:rPr b="1" i="1" lang="en-US" sz="2199">
                <a:solidFill>
                  <a:srgbClr val="FFFFFF"/>
                </a:solidFill>
                <a:latin typeface="Arial"/>
                <a:ea typeface="Arial"/>
                <a:cs typeface="Arial"/>
                <a:sym typeface="Arial"/>
              </a:rPr>
              <a:t>· Helloween James</a:t>
            </a:r>
            <a:endParaRPr i="1"/>
          </a:p>
          <a:p>
            <a:pPr indent="0" lvl="0" marL="0" marR="0" rtl="0" algn="l">
              <a:lnSpc>
                <a:spcPct val="150522"/>
              </a:lnSpc>
              <a:spcBef>
                <a:spcPts val="0"/>
              </a:spcBef>
              <a:spcAft>
                <a:spcPts val="0"/>
              </a:spcAft>
              <a:buNone/>
            </a:pPr>
            <a:r>
              <a:rPr b="1" i="1" lang="en-US" sz="2199">
                <a:solidFill>
                  <a:srgbClr val="FFFFFF"/>
                </a:solidFill>
                <a:latin typeface="Arial"/>
                <a:ea typeface="Arial"/>
                <a:cs typeface="Arial"/>
                <a:sym typeface="Arial"/>
              </a:rPr>
              <a:t>· Mohith Durga Srinivas Tripuramallu</a:t>
            </a:r>
            <a:endParaRPr i="1"/>
          </a:p>
          <a:p>
            <a:pPr indent="0" lvl="0" marL="0" marR="0" rtl="0" algn="l">
              <a:lnSpc>
                <a:spcPct val="150522"/>
              </a:lnSpc>
              <a:spcBef>
                <a:spcPts val="0"/>
              </a:spcBef>
              <a:spcAft>
                <a:spcPts val="0"/>
              </a:spcAft>
              <a:buNone/>
            </a:pPr>
            <a:r>
              <a:rPr b="1" i="1" lang="en-US" sz="2199">
                <a:solidFill>
                  <a:srgbClr val="FFFFFF"/>
                </a:solidFill>
                <a:latin typeface="Arial"/>
                <a:ea typeface="Arial"/>
                <a:cs typeface="Arial"/>
                <a:sym typeface="Arial"/>
              </a:rPr>
              <a:t>· Bharadwaj Reddy Asireddy</a:t>
            </a:r>
            <a:endParaRPr i="1"/>
          </a:p>
          <a:p>
            <a:pPr indent="0" lvl="0" marL="0" marR="0" rtl="0" algn="l">
              <a:lnSpc>
                <a:spcPct val="150522"/>
              </a:lnSpc>
              <a:spcBef>
                <a:spcPts val="0"/>
              </a:spcBef>
              <a:spcAft>
                <a:spcPts val="0"/>
              </a:spcAft>
              <a:buNone/>
            </a:pPr>
            <a:r>
              <a:rPr b="1" i="1" lang="en-US" sz="2199">
                <a:solidFill>
                  <a:srgbClr val="FFFFFF"/>
                </a:solidFill>
                <a:latin typeface="Arial"/>
                <a:ea typeface="Arial"/>
                <a:cs typeface="Arial"/>
                <a:sym typeface="Arial"/>
              </a:rPr>
              <a:t>· Sai Rajeswari Ghanta</a:t>
            </a:r>
            <a:endParaRPr i="1"/>
          </a:p>
          <a:p>
            <a:pPr indent="0" lvl="0" marL="0" marR="0" rtl="0" algn="l">
              <a:lnSpc>
                <a:spcPct val="109140"/>
              </a:lnSpc>
              <a:spcBef>
                <a:spcPts val="0"/>
              </a:spcBef>
              <a:spcAft>
                <a:spcPts val="0"/>
              </a:spcAft>
              <a:buNone/>
            </a:pPr>
            <a:r>
              <a:t/>
            </a:r>
            <a:endParaRPr b="1" sz="2199">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00" name="Shape 300"/>
        <p:cNvGrpSpPr/>
        <p:nvPr/>
      </p:nvGrpSpPr>
      <p:grpSpPr>
        <a:xfrm>
          <a:off x="0" y="0"/>
          <a:ext cx="0" cy="0"/>
          <a:chOff x="0" y="0"/>
          <a:chExt cx="0" cy="0"/>
        </a:xfrm>
      </p:grpSpPr>
      <p:sp>
        <p:nvSpPr>
          <p:cNvPr id="301" name="Google Shape;301;p21"/>
          <p:cNvSpPr/>
          <p:nvPr/>
        </p:nvSpPr>
        <p:spPr>
          <a:xfrm>
            <a:off x="9593009"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21"/>
          <p:cNvSpPr/>
          <p:nvPr/>
        </p:nvSpPr>
        <p:spPr>
          <a:xfrm>
            <a:off x="1028700" y="6543675"/>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21"/>
          <p:cNvSpPr/>
          <p:nvPr/>
        </p:nvSpPr>
        <p:spPr>
          <a:xfrm>
            <a:off x="1028700" y="3443495"/>
            <a:ext cx="16230600" cy="3390485"/>
          </a:xfrm>
          <a:custGeom>
            <a:rect b="b" l="l" r="r" t="t"/>
            <a:pathLst>
              <a:path extrusionOk="0" h="3390485" w="16230600">
                <a:moveTo>
                  <a:pt x="0" y="0"/>
                </a:moveTo>
                <a:lnTo>
                  <a:pt x="16230600" y="0"/>
                </a:lnTo>
                <a:lnTo>
                  <a:pt x="16230600" y="3390485"/>
                </a:lnTo>
                <a:lnTo>
                  <a:pt x="0" y="33904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21"/>
          <p:cNvSpPr txBox="1"/>
          <p:nvPr/>
        </p:nvSpPr>
        <p:spPr>
          <a:xfrm>
            <a:off x="1855491" y="4238625"/>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PERSONAS</a:t>
            </a:r>
            <a:endParaRPr/>
          </a:p>
        </p:txBody>
      </p:sp>
      <p:sp>
        <p:nvSpPr>
          <p:cNvPr id="305" name="Google Shape;305;p21"/>
          <p:cNvSpPr/>
          <p:nvPr/>
        </p:nvSpPr>
        <p:spPr>
          <a:xfrm>
            <a:off x="16546667" y="60901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21"/>
          <p:cNvSpPr/>
          <p:nvPr/>
        </p:nvSpPr>
        <p:spPr>
          <a:xfrm>
            <a:off x="781002" y="3095680"/>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21"/>
          <p:cNvSpPr/>
          <p:nvPr/>
        </p:nvSpPr>
        <p:spPr>
          <a:xfrm>
            <a:off x="-2883488"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